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sldIdLst>
    <p:sldId id="257" r:id="rId3"/>
    <p:sldId id="256" r:id="rId4"/>
    <p:sldId id="263" r:id="rId5"/>
    <p:sldId id="290" r:id="rId6"/>
    <p:sldId id="298" r:id="rId7"/>
    <p:sldId id="299" r:id="rId8"/>
    <p:sldId id="301" r:id="rId9"/>
    <p:sldId id="302" r:id="rId10"/>
    <p:sldId id="303" r:id="rId11"/>
    <p:sldId id="304" r:id="rId12"/>
    <p:sldId id="306" r:id="rId13"/>
    <p:sldId id="307" r:id="rId14"/>
    <p:sldId id="308" r:id="rId15"/>
    <p:sldId id="309" r:id="rId16"/>
    <p:sldId id="311" r:id="rId17"/>
    <p:sldId id="291" r:id="rId18"/>
    <p:sldId id="318" r:id="rId19"/>
    <p:sldId id="322" r:id="rId20"/>
    <p:sldId id="323" r:id="rId21"/>
    <p:sldId id="332" r:id="rId22"/>
    <p:sldId id="324" r:id="rId23"/>
    <p:sldId id="325" r:id="rId24"/>
    <p:sldId id="328" r:id="rId25"/>
    <p:sldId id="330" r:id="rId26"/>
    <p:sldId id="329" r:id="rId27"/>
    <p:sldId id="331" r:id="rId28"/>
    <p:sldId id="289" r:id="rId29"/>
    <p:sldId id="326" r:id="rId30"/>
    <p:sldId id="333" r:id="rId31"/>
    <p:sldId id="319" r:id="rId32"/>
    <p:sldId id="292" r:id="rId33"/>
    <p:sldId id="293" r:id="rId34"/>
    <p:sldId id="296" r:id="rId35"/>
    <p:sldId id="297" r:id="rId36"/>
    <p:sldId id="316" r:id="rId37"/>
    <p:sldId id="295" r:id="rId38"/>
    <p:sldId id="294" r:id="rId39"/>
    <p:sldId id="313" r:id="rId40"/>
    <p:sldId id="314" r:id="rId41"/>
    <p:sldId id="317" r:id="rId42"/>
    <p:sldId id="315" r:id="rId43"/>
    <p:sldId id="320" r:id="rId44"/>
    <p:sldId id="321"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7"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dirty="0"/>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dirty="0"/>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2045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40267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dirty="0"/>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dirty="0">
                <a:latin typeface="Cormorant Garamond Medium" pitchFamily="2" charset="0"/>
                <a:ea typeface="Cormorant Garamond Medium" pitchFamily="2" charset="0"/>
              </a:rPr>
              <a:t>Slide title</a:t>
            </a:r>
            <a:endParaRPr lang="en-US" dirty="0"/>
          </a:p>
        </p:txBody>
      </p:sp>
    </p:spTree>
    <p:extLst>
      <p:ext uri="{BB962C8B-B14F-4D97-AF65-F5344CB8AC3E}">
        <p14:creationId xmlns:p14="http://schemas.microsoft.com/office/powerpoint/2010/main" val="400540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Tree>
    <p:extLst>
      <p:ext uri="{BB962C8B-B14F-4D97-AF65-F5344CB8AC3E}">
        <p14:creationId xmlns:p14="http://schemas.microsoft.com/office/powerpoint/2010/main" val="260861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dirty="0"/>
              <a:t>xx</a:t>
            </a:r>
          </a:p>
        </p:txBody>
      </p:sp>
    </p:spTree>
    <p:extLst>
      <p:ext uri="{BB962C8B-B14F-4D97-AF65-F5344CB8AC3E}">
        <p14:creationId xmlns:p14="http://schemas.microsoft.com/office/powerpoint/2010/main" val="2309843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dirty="0"/>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684633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18142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28665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422775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dirty="0"/>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3872030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827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dirty="0"/>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dirty="0"/>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dirty="0"/>
              <a:t>The Topic</a:t>
            </a:r>
          </a:p>
        </p:txBody>
      </p:sp>
    </p:spTree>
    <p:extLst>
      <p:ext uri="{BB962C8B-B14F-4D97-AF65-F5344CB8AC3E}">
        <p14:creationId xmlns:p14="http://schemas.microsoft.com/office/powerpoint/2010/main" val="56960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0354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423304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4615-AC1A-3298-B9A9-0B9AD17DF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F013A0-19B6-DC34-B9DA-D2974BA32A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0D06EE-294B-366B-6404-ECC740055E88}"/>
              </a:ext>
            </a:extLst>
          </p:cNvPr>
          <p:cNvSpPr>
            <a:spLocks noGrp="1"/>
          </p:cNvSpPr>
          <p:nvPr>
            <p:ph type="dt" sz="half" idx="10"/>
          </p:nvPr>
        </p:nvSpPr>
        <p:spPr/>
        <p:txBody>
          <a:bodyPr/>
          <a:lstStyle/>
          <a:p>
            <a:fld id="{EAF3A5F9-D1CA-4C7F-B32D-A303CA3DC297}" type="datetimeFigureOut">
              <a:rPr lang="en-US" smtClean="0"/>
              <a:t>9/26/2023</a:t>
            </a:fld>
            <a:endParaRPr lang="en-US"/>
          </a:p>
        </p:txBody>
      </p:sp>
      <p:sp>
        <p:nvSpPr>
          <p:cNvPr id="5" name="Footer Placeholder 4">
            <a:extLst>
              <a:ext uri="{FF2B5EF4-FFF2-40B4-BE49-F238E27FC236}">
                <a16:creationId xmlns:a16="http://schemas.microsoft.com/office/drawing/2014/main" id="{23955E35-8BA4-B6B8-849C-698C6F198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8DF59-5D49-AE03-CC54-9977926D3DAC}"/>
              </a:ext>
            </a:extLst>
          </p:cNvPr>
          <p:cNvSpPr>
            <a:spLocks noGrp="1"/>
          </p:cNvSpPr>
          <p:nvPr>
            <p:ph type="sldNum" sz="quarter" idx="12"/>
          </p:nvPr>
        </p:nvSpPr>
        <p:spPr/>
        <p:txBody>
          <a:bodyPr/>
          <a:lstStyle/>
          <a:p>
            <a:fld id="{B4DA98DD-E345-4408-9AEA-43E220548A33}" type="slidenum">
              <a:rPr lang="en-US" smtClean="0"/>
              <a:t>‹#›</a:t>
            </a:fld>
            <a:endParaRPr lang="en-US"/>
          </a:p>
        </p:txBody>
      </p:sp>
    </p:spTree>
    <p:extLst>
      <p:ext uri="{BB962C8B-B14F-4D97-AF65-F5344CB8AC3E}">
        <p14:creationId xmlns:p14="http://schemas.microsoft.com/office/powerpoint/2010/main" val="2062830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2314074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6688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dirty="0"/>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dirty="0"/>
              <a:t>xx</a:t>
            </a:r>
            <a:endParaRPr dirty="0"/>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1052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dirty="0"/>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212237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dirty="0"/>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3034730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dirty="0"/>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19763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dirty="0"/>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8670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17527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endParaRPr lang="en-US" dirty="0"/>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dirty="0"/>
              <a:t>Topic</a:t>
            </a:r>
          </a:p>
        </p:txBody>
      </p:sp>
    </p:spTree>
    <p:extLst>
      <p:ext uri="{BB962C8B-B14F-4D97-AF65-F5344CB8AC3E}">
        <p14:creationId xmlns:p14="http://schemas.microsoft.com/office/powerpoint/2010/main" val="35216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dirty="0"/>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991534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52742941"/>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DCA545-7634-A246-362C-A88BB9488C60}"/>
              </a:ext>
            </a:extLst>
          </p:cNvPr>
          <p:cNvSpPr txBox="1"/>
          <p:nvPr/>
        </p:nvSpPr>
        <p:spPr>
          <a:xfrm>
            <a:off x="5704111" y="4337382"/>
            <a:ext cx="4847253" cy="1569660"/>
          </a:xfrm>
          <a:prstGeom prst="rect">
            <a:avLst/>
          </a:prstGeom>
          <a:noFill/>
        </p:spPr>
        <p:txBody>
          <a:bodyPr wrap="square" rtlCol="0">
            <a:spAutoFit/>
          </a:bodyPr>
          <a:lstStyle/>
          <a:p>
            <a:pPr algn="ctr"/>
            <a:r>
              <a:rPr lang="en-US" sz="4800" b="1" dirty="0">
                <a:latin typeface="Catamaran" panose="020B0604020202020204"/>
              </a:rPr>
              <a:t>https://visualgo.net/en/sorting</a:t>
            </a:r>
          </a:p>
        </p:txBody>
      </p:sp>
      <p:pic>
        <p:nvPicPr>
          <p:cNvPr id="4" name="Picture 3">
            <a:extLst>
              <a:ext uri="{FF2B5EF4-FFF2-40B4-BE49-F238E27FC236}">
                <a16:creationId xmlns:a16="http://schemas.microsoft.com/office/drawing/2014/main" id="{AE05D946-41CA-BB4B-C577-EE0808E34BD5}"/>
              </a:ext>
            </a:extLst>
          </p:cNvPr>
          <p:cNvPicPr>
            <a:picLocks noChangeAspect="1"/>
          </p:cNvPicPr>
          <p:nvPr/>
        </p:nvPicPr>
        <p:blipFill>
          <a:blip r:embed="rId2"/>
          <a:stretch>
            <a:fillRect/>
          </a:stretch>
        </p:blipFill>
        <p:spPr>
          <a:xfrm>
            <a:off x="1335055" y="993710"/>
            <a:ext cx="3757197" cy="4870580"/>
          </a:xfrm>
          <a:prstGeom prst="rect">
            <a:avLst/>
          </a:prstGeom>
        </p:spPr>
      </p:pic>
      <p:sp>
        <p:nvSpPr>
          <p:cNvPr id="5" name="TextBox 4">
            <a:extLst>
              <a:ext uri="{FF2B5EF4-FFF2-40B4-BE49-F238E27FC236}">
                <a16:creationId xmlns:a16="http://schemas.microsoft.com/office/drawing/2014/main" id="{63735417-A45F-4FAF-0C97-BC3EE3BA3A69}"/>
              </a:ext>
            </a:extLst>
          </p:cNvPr>
          <p:cNvSpPr txBox="1"/>
          <p:nvPr/>
        </p:nvSpPr>
        <p:spPr>
          <a:xfrm>
            <a:off x="5704112" y="784996"/>
            <a:ext cx="4847253" cy="3477875"/>
          </a:xfrm>
          <a:prstGeom prst="rect">
            <a:avLst/>
          </a:prstGeom>
          <a:noFill/>
        </p:spPr>
        <p:txBody>
          <a:bodyPr wrap="square" rtlCol="0">
            <a:spAutoFit/>
          </a:bodyPr>
          <a:lstStyle/>
          <a:p>
            <a:pPr algn="ctr"/>
            <a:r>
              <a:rPr lang="en-US" sz="4400" dirty="0">
                <a:latin typeface="Catamaran" panose="020B0604020202020204"/>
              </a:rPr>
              <a:t>Go play with sorting algorithms here (use the one step at a time, look at the code!)</a:t>
            </a:r>
          </a:p>
        </p:txBody>
      </p:sp>
    </p:spTree>
    <p:extLst>
      <p:ext uri="{BB962C8B-B14F-4D97-AF65-F5344CB8AC3E}">
        <p14:creationId xmlns:p14="http://schemas.microsoft.com/office/powerpoint/2010/main" val="3352226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Assigning to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6" name="Picture 5" descr="A screen shot of a computer program&#10;&#10;Description automatically generated">
            <a:extLst>
              <a:ext uri="{FF2B5EF4-FFF2-40B4-BE49-F238E27FC236}">
                <a16:creationId xmlns:a16="http://schemas.microsoft.com/office/drawing/2014/main" id="{A78E932A-FBA0-1082-476A-2A9224AD1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10" y="1573692"/>
            <a:ext cx="9020563" cy="4599353"/>
          </a:xfrm>
          <a:prstGeom prst="rect">
            <a:avLst/>
          </a:prstGeom>
        </p:spPr>
      </p:pic>
      <p:sp>
        <p:nvSpPr>
          <p:cNvPr id="8" name="Arrow: Left 7">
            <a:extLst>
              <a:ext uri="{FF2B5EF4-FFF2-40B4-BE49-F238E27FC236}">
                <a16:creationId xmlns:a16="http://schemas.microsoft.com/office/drawing/2014/main" id="{A651E1EA-F896-F257-272F-2DBC8C678B57}"/>
              </a:ext>
            </a:extLst>
          </p:cNvPr>
          <p:cNvSpPr/>
          <p:nvPr/>
        </p:nvSpPr>
        <p:spPr>
          <a:xfrm>
            <a:off x="5417127" y="5080000"/>
            <a:ext cx="604982" cy="254000"/>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A13B17C-3071-14C0-0293-85FEABE68875}"/>
              </a:ext>
            </a:extLst>
          </p:cNvPr>
          <p:cNvSpPr/>
          <p:nvPr/>
        </p:nvSpPr>
        <p:spPr>
          <a:xfrm>
            <a:off x="6169893" y="4627983"/>
            <a:ext cx="2452255" cy="765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tamaran" panose="020B0604020202020204"/>
              </a:rPr>
              <a:t>Behaves like a normal variable!</a:t>
            </a:r>
          </a:p>
        </p:txBody>
      </p:sp>
    </p:spTree>
    <p:extLst>
      <p:ext uri="{BB962C8B-B14F-4D97-AF65-F5344CB8AC3E}">
        <p14:creationId xmlns:p14="http://schemas.microsoft.com/office/powerpoint/2010/main" val="146453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Assigning to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shot of a computer program&#10;&#10;Description automatically generated">
            <a:extLst>
              <a:ext uri="{FF2B5EF4-FFF2-40B4-BE49-F238E27FC236}">
                <a16:creationId xmlns:a16="http://schemas.microsoft.com/office/drawing/2014/main" id="{EE58B549-1562-97C3-CCFC-FFA2DF07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754" y="916836"/>
            <a:ext cx="3825053" cy="5024327"/>
          </a:xfrm>
          <a:prstGeom prst="rect">
            <a:avLst/>
          </a:prstGeom>
        </p:spPr>
      </p:pic>
      <p:sp>
        <p:nvSpPr>
          <p:cNvPr id="4" name="TextBox 3">
            <a:extLst>
              <a:ext uri="{FF2B5EF4-FFF2-40B4-BE49-F238E27FC236}">
                <a16:creationId xmlns:a16="http://schemas.microsoft.com/office/drawing/2014/main" id="{FA20800C-8C6C-1739-67FC-1EC750ED9197}"/>
              </a:ext>
            </a:extLst>
          </p:cNvPr>
          <p:cNvSpPr txBox="1"/>
          <p:nvPr/>
        </p:nvSpPr>
        <p:spPr>
          <a:xfrm>
            <a:off x="1265382" y="1727200"/>
            <a:ext cx="4739865" cy="3539430"/>
          </a:xfrm>
          <a:prstGeom prst="rect">
            <a:avLst/>
          </a:prstGeom>
          <a:noFill/>
        </p:spPr>
        <p:txBody>
          <a:bodyPr wrap="square" rtlCol="0">
            <a:spAutoFit/>
          </a:bodyPr>
          <a:lstStyle/>
          <a:p>
            <a:r>
              <a:rPr lang="en-US" sz="3200" dirty="0">
                <a:latin typeface="Catamaran" panose="020B0604020202020204"/>
              </a:rPr>
              <a:t>You can also assign entire structs just as if they were any other type! This means when sorting or moving pixels (with RGB values), you can just work with the entire struct…</a:t>
            </a:r>
          </a:p>
        </p:txBody>
      </p:sp>
    </p:spTree>
    <p:extLst>
      <p:ext uri="{BB962C8B-B14F-4D97-AF65-F5344CB8AC3E}">
        <p14:creationId xmlns:p14="http://schemas.microsoft.com/office/powerpoint/2010/main" val="137829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 shot of a computer screen&#10;&#10;Description automatically generated">
            <a:extLst>
              <a:ext uri="{FF2B5EF4-FFF2-40B4-BE49-F238E27FC236}">
                <a16:creationId xmlns:a16="http://schemas.microsoft.com/office/drawing/2014/main" id="{9321ED40-074D-2A36-B19F-1406F347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580" y="1407756"/>
            <a:ext cx="5334000" cy="4686300"/>
          </a:xfrm>
          <a:prstGeom prst="rect">
            <a:avLst/>
          </a:prstGeom>
        </p:spPr>
      </p:pic>
      <p:sp>
        <p:nvSpPr>
          <p:cNvPr id="4" name="TextBox 3">
            <a:extLst>
              <a:ext uri="{FF2B5EF4-FFF2-40B4-BE49-F238E27FC236}">
                <a16:creationId xmlns:a16="http://schemas.microsoft.com/office/drawing/2014/main" id="{DCF65F49-3407-3363-6C53-5338F68D21B0}"/>
              </a:ext>
            </a:extLst>
          </p:cNvPr>
          <p:cNvSpPr txBox="1"/>
          <p:nvPr/>
        </p:nvSpPr>
        <p:spPr>
          <a:xfrm>
            <a:off x="1094509" y="1704109"/>
            <a:ext cx="3574473" cy="4524315"/>
          </a:xfrm>
          <a:prstGeom prst="rect">
            <a:avLst/>
          </a:prstGeom>
          <a:noFill/>
        </p:spPr>
        <p:txBody>
          <a:bodyPr wrap="square" rtlCol="0">
            <a:spAutoFit/>
          </a:bodyPr>
          <a:lstStyle/>
          <a:p>
            <a:r>
              <a:rPr lang="en-US" sz="3200" dirty="0">
                <a:latin typeface="Catamaran" panose="020B0604020202020204"/>
              </a:rPr>
              <a:t>Q: What do you think the size of this struct is? Try it yourself: create this struct, and use C’s </a:t>
            </a:r>
            <a:r>
              <a:rPr lang="en-US" sz="3200" b="1" dirty="0" err="1">
                <a:latin typeface="Catamaran" panose="020B0604020202020204"/>
              </a:rPr>
              <a:t>sizeof</a:t>
            </a:r>
            <a:r>
              <a:rPr lang="en-US" sz="3200" dirty="0">
                <a:latin typeface="Catamaran" panose="020B0604020202020204"/>
              </a:rPr>
              <a:t> function to find out! Why do you think that might be?</a:t>
            </a:r>
          </a:p>
        </p:txBody>
      </p:sp>
    </p:spTree>
    <p:extLst>
      <p:ext uri="{BB962C8B-B14F-4D97-AF65-F5344CB8AC3E}">
        <p14:creationId xmlns:p14="http://schemas.microsoft.com/office/powerpoint/2010/main" val="285142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9" name="Picture 8" descr="A screen shot of a computer program&#10;&#10;Description automatically generated">
            <a:extLst>
              <a:ext uri="{FF2B5EF4-FFF2-40B4-BE49-F238E27FC236}">
                <a16:creationId xmlns:a16="http://schemas.microsoft.com/office/drawing/2014/main" id="{4361F90C-FD1E-987F-5A5F-47277D410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1682038"/>
            <a:ext cx="9010650" cy="4324350"/>
          </a:xfrm>
          <a:prstGeom prst="rect">
            <a:avLst/>
          </a:prstGeom>
        </p:spPr>
      </p:pic>
    </p:spTree>
    <p:extLst>
      <p:ext uri="{BB962C8B-B14F-4D97-AF65-F5344CB8AC3E}">
        <p14:creationId xmlns:p14="http://schemas.microsoft.com/office/powerpoint/2010/main" val="129756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2" name="Picture 1" descr="A screenshot of a computer program&#10;&#10;Description automatically generated">
            <a:extLst>
              <a:ext uri="{FF2B5EF4-FFF2-40B4-BE49-F238E27FC236}">
                <a16:creationId xmlns:a16="http://schemas.microsoft.com/office/drawing/2014/main" id="{9E04CE7D-956A-0B4C-A844-AEE5A1999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32" y="1731392"/>
            <a:ext cx="9562935" cy="4049022"/>
          </a:xfrm>
          <a:prstGeom prst="rect">
            <a:avLst/>
          </a:prstGeom>
        </p:spPr>
      </p:pic>
    </p:spTree>
    <p:extLst>
      <p:ext uri="{BB962C8B-B14F-4D97-AF65-F5344CB8AC3E}">
        <p14:creationId xmlns:p14="http://schemas.microsoft.com/office/powerpoint/2010/main" val="210130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Struct layout investigation</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8" name="Picture 7" descr="A screen shot of a computer&#10;&#10;Description automatically generated">
            <a:extLst>
              <a:ext uri="{FF2B5EF4-FFF2-40B4-BE49-F238E27FC236}">
                <a16:creationId xmlns:a16="http://schemas.microsoft.com/office/drawing/2014/main" id="{80BFA863-B47B-A4E3-D109-2B5234892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69110"/>
            <a:ext cx="4744917" cy="3524795"/>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EF0D2C74-4AFE-FD81-8ACC-C9212ABAD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327" y="1669109"/>
            <a:ext cx="4744917" cy="3524795"/>
          </a:xfrm>
          <a:prstGeom prst="rect">
            <a:avLst/>
          </a:prstGeom>
        </p:spPr>
      </p:pic>
      <p:sp>
        <p:nvSpPr>
          <p:cNvPr id="11" name="TextBox 10">
            <a:extLst>
              <a:ext uri="{FF2B5EF4-FFF2-40B4-BE49-F238E27FC236}">
                <a16:creationId xmlns:a16="http://schemas.microsoft.com/office/drawing/2014/main" id="{FC1F0356-64C3-B7F3-4DB3-668A43D3BA79}"/>
              </a:ext>
            </a:extLst>
          </p:cNvPr>
          <p:cNvSpPr txBox="1"/>
          <p:nvPr/>
        </p:nvSpPr>
        <p:spPr>
          <a:xfrm>
            <a:off x="1265382" y="5237018"/>
            <a:ext cx="9628909" cy="769441"/>
          </a:xfrm>
          <a:prstGeom prst="rect">
            <a:avLst/>
          </a:prstGeom>
          <a:noFill/>
        </p:spPr>
        <p:txBody>
          <a:bodyPr wrap="square" rtlCol="0">
            <a:spAutoFit/>
          </a:bodyPr>
          <a:lstStyle/>
          <a:p>
            <a:pPr algn="ctr"/>
            <a:r>
              <a:rPr lang="en-US" sz="4400" dirty="0">
                <a:latin typeface="Catamaran" panose="020B0604020202020204"/>
              </a:rPr>
              <a:t>Q: Are these two the same size?</a:t>
            </a:r>
          </a:p>
        </p:txBody>
      </p:sp>
    </p:spTree>
    <p:extLst>
      <p:ext uri="{BB962C8B-B14F-4D97-AF65-F5344CB8AC3E}">
        <p14:creationId xmlns:p14="http://schemas.microsoft.com/office/powerpoint/2010/main" val="150865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Sorting Algorithms</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02</a:t>
            </a:r>
          </a:p>
        </p:txBody>
      </p:sp>
      <p:sp>
        <p:nvSpPr>
          <p:cNvPr id="16" name="Subtitle 15">
            <a:extLst>
              <a:ext uri="{FF2B5EF4-FFF2-40B4-BE49-F238E27FC236}">
                <a16:creationId xmlns:a16="http://schemas.microsoft.com/office/drawing/2014/main" id="{0B49D9B1-F5E2-754A-2C4A-9B61543DD4B7}"/>
              </a:ext>
            </a:extLst>
          </p:cNvPr>
          <p:cNvSpPr>
            <a:spLocks noGrp="1"/>
          </p:cNvSpPr>
          <p:nvPr>
            <p:ph type="subTitle" idx="1"/>
          </p:nvPr>
        </p:nvSpPr>
        <p:spPr/>
        <p:txBody>
          <a:bodyPr/>
          <a:lstStyle/>
          <a:p>
            <a:r>
              <a:rPr lang="en-US" dirty="0"/>
              <a:t>Sorting and searching.</a:t>
            </a:r>
          </a:p>
        </p:txBody>
      </p:sp>
    </p:spTree>
    <p:extLst>
      <p:ext uri="{BB962C8B-B14F-4D97-AF65-F5344CB8AC3E}">
        <p14:creationId xmlns:p14="http://schemas.microsoft.com/office/powerpoint/2010/main" val="2429977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Motivation: why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2" name="Picture 11">
            <a:extLst>
              <a:ext uri="{FF2B5EF4-FFF2-40B4-BE49-F238E27FC236}">
                <a16:creationId xmlns:a16="http://schemas.microsoft.com/office/drawing/2014/main" id="{59F1226B-8047-0CE2-8370-D6D92DF89DD6}"/>
              </a:ext>
            </a:extLst>
          </p:cNvPr>
          <p:cNvPicPr>
            <a:picLocks noChangeAspect="1"/>
          </p:cNvPicPr>
          <p:nvPr/>
        </p:nvPicPr>
        <p:blipFill>
          <a:blip r:embed="rId2"/>
          <a:stretch>
            <a:fillRect/>
          </a:stretch>
        </p:blipFill>
        <p:spPr>
          <a:xfrm>
            <a:off x="1784472" y="2967335"/>
            <a:ext cx="8741767" cy="1236104"/>
          </a:xfrm>
          <a:prstGeom prst="rect">
            <a:avLst/>
          </a:prstGeom>
        </p:spPr>
      </p:pic>
      <p:sp>
        <p:nvSpPr>
          <p:cNvPr id="13" name="Arrow: Up 12">
            <a:extLst>
              <a:ext uri="{FF2B5EF4-FFF2-40B4-BE49-F238E27FC236}">
                <a16:creationId xmlns:a16="http://schemas.microsoft.com/office/drawing/2014/main" id="{1612F62B-E0AC-7F71-217F-7ED15960B43B}"/>
              </a:ext>
            </a:extLst>
          </p:cNvPr>
          <p:cNvSpPr/>
          <p:nvPr/>
        </p:nvSpPr>
        <p:spPr>
          <a:xfrm>
            <a:off x="2117557" y="4297680"/>
            <a:ext cx="543827" cy="943276"/>
          </a:xfrm>
          <a:prstGeom prst="up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C6C00-2961-CA38-A791-FD23B915B8BA}"/>
              </a:ext>
            </a:extLst>
          </p:cNvPr>
          <p:cNvSpPr txBox="1"/>
          <p:nvPr/>
        </p:nvSpPr>
        <p:spPr>
          <a:xfrm>
            <a:off x="1859112" y="1658780"/>
            <a:ext cx="6244190" cy="1200329"/>
          </a:xfrm>
          <a:prstGeom prst="rect">
            <a:avLst/>
          </a:prstGeom>
          <a:noFill/>
        </p:spPr>
        <p:txBody>
          <a:bodyPr wrap="square" rtlCol="0">
            <a:spAutoFit/>
          </a:bodyPr>
          <a:lstStyle/>
          <a:p>
            <a:r>
              <a:rPr lang="en-US" sz="3600" dirty="0">
                <a:latin typeface="Catamaran" panose="020B0604020202020204"/>
              </a:rPr>
              <a:t>Let’s consider searching! Let’s try to find 7:</a:t>
            </a:r>
          </a:p>
        </p:txBody>
      </p:sp>
    </p:spTree>
    <p:extLst>
      <p:ext uri="{BB962C8B-B14F-4D97-AF65-F5344CB8AC3E}">
        <p14:creationId xmlns:p14="http://schemas.microsoft.com/office/powerpoint/2010/main" val="318926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63" presetClass="path" presetSubtype="0" accel="50000" decel="50000" fill="hold" grpId="1" nodeType="afterEffect">
                                  <p:stCondLst>
                                    <p:cond delay="0"/>
                                  </p:stCondLst>
                                  <p:childTnLst>
                                    <p:animMotion origin="layout" path="M -3.54167E-6 -3.7037E-7 L 0.08711 0.00069 " pathEditMode="fixed" rAng="0" ptsTypes="AA">
                                      <p:cBhvr>
                                        <p:cTn id="15" dur="2000" fill="hold"/>
                                        <p:tgtEl>
                                          <p:spTgt spid="13"/>
                                        </p:tgtEl>
                                        <p:attrNameLst>
                                          <p:attrName>ppt_x</p:attrName>
                                          <p:attrName>ppt_y</p:attrName>
                                        </p:attrNameLst>
                                      </p:cBhvr>
                                      <p:rCtr x="4349" y="23"/>
                                    </p:animMotion>
                                  </p:childTnLst>
                                </p:cTn>
                              </p:par>
                            </p:childTnLst>
                          </p:cTn>
                        </p:par>
                        <p:par>
                          <p:cTn id="16" fill="hold">
                            <p:stCondLst>
                              <p:cond delay="2500"/>
                            </p:stCondLst>
                            <p:childTnLst>
                              <p:par>
                                <p:cTn id="17" presetID="63" presetClass="path" presetSubtype="0" accel="50000" decel="50000" fill="hold" grpId="2" nodeType="afterEffect">
                                  <p:stCondLst>
                                    <p:cond delay="0"/>
                                  </p:stCondLst>
                                  <p:childTnLst>
                                    <p:animMotion origin="layout" path="M 0.08711 0.00069 L 0.18138 -3.7037E-7 " pathEditMode="fixed" rAng="0" ptsTypes="AA">
                                      <p:cBhvr>
                                        <p:cTn id="18" dur="2000" fill="hold"/>
                                        <p:tgtEl>
                                          <p:spTgt spid="13"/>
                                        </p:tgtEl>
                                        <p:attrNameLst>
                                          <p:attrName>ppt_x</p:attrName>
                                          <p:attrName>ppt_y</p:attrName>
                                        </p:attrNameLst>
                                      </p:cBhvr>
                                      <p:rCtr x="4674" y="0"/>
                                    </p:animMotion>
                                  </p:childTnLst>
                                </p:cTn>
                              </p:par>
                            </p:childTnLst>
                          </p:cTn>
                        </p:par>
                        <p:par>
                          <p:cTn id="19" fill="hold">
                            <p:stCondLst>
                              <p:cond delay="4500"/>
                            </p:stCondLst>
                            <p:childTnLst>
                              <p:par>
                                <p:cTn id="20" presetID="63" presetClass="path" presetSubtype="0" accel="50000" decel="50000" fill="hold" grpId="3" nodeType="afterEffect">
                                  <p:stCondLst>
                                    <p:cond delay="0"/>
                                  </p:stCondLst>
                                  <p:childTnLst>
                                    <p:animMotion origin="layout" path="M 0.18138 4.07407E-6 L 0.26485 -0.00069 " pathEditMode="relative" rAng="0" ptsTypes="AA">
                                      <p:cBhvr>
                                        <p:cTn id="21" dur="2000" fill="hold"/>
                                        <p:tgtEl>
                                          <p:spTgt spid="13"/>
                                        </p:tgtEl>
                                        <p:attrNameLst>
                                          <p:attrName>ppt_x</p:attrName>
                                          <p:attrName>ppt_y</p:attrName>
                                        </p:attrNameLst>
                                      </p:cBhvr>
                                      <p:rCtr x="4180" y="0"/>
                                    </p:animMotion>
                                  </p:childTnLst>
                                </p:cTn>
                              </p:par>
                            </p:childTnLst>
                          </p:cTn>
                        </p:par>
                        <p:par>
                          <p:cTn id="22" fill="hold">
                            <p:stCondLst>
                              <p:cond delay="6500"/>
                            </p:stCondLst>
                            <p:childTnLst>
                              <p:par>
                                <p:cTn id="23" presetID="63" presetClass="path" presetSubtype="0" accel="50000" decel="50000" fill="hold" grpId="4" nodeType="afterEffect">
                                  <p:stCondLst>
                                    <p:cond delay="0"/>
                                  </p:stCondLst>
                                  <p:childTnLst>
                                    <p:animMotion origin="layout" path="M 0.26485 -0.0007 L 0.35222 -0.00139 " pathEditMode="relative" rAng="0" ptsTypes="AA">
                                      <p:cBhvr>
                                        <p:cTn id="24" dur="2000" fill="hold"/>
                                        <p:tgtEl>
                                          <p:spTgt spid="13"/>
                                        </p:tgtEl>
                                        <p:attrNameLst>
                                          <p:attrName>ppt_x</p:attrName>
                                          <p:attrName>ppt_y</p:attrName>
                                        </p:attrNameLst>
                                      </p:cBhvr>
                                      <p:rCtr x="4414" y="69"/>
                                    </p:animMotion>
                                  </p:childTnLst>
                                </p:cTn>
                              </p:par>
                            </p:childTnLst>
                          </p:cTn>
                        </p:par>
                        <p:par>
                          <p:cTn id="25" fill="hold">
                            <p:stCondLst>
                              <p:cond delay="8500"/>
                            </p:stCondLst>
                            <p:childTnLst>
                              <p:par>
                                <p:cTn id="26" presetID="63" presetClass="path" presetSubtype="0" accel="50000" decel="50000" fill="hold" grpId="5" nodeType="afterEffect">
                                  <p:stCondLst>
                                    <p:cond delay="0"/>
                                  </p:stCondLst>
                                  <p:childTnLst>
                                    <p:animMotion origin="layout" path="M 0.35222 -0.00139 L 0.44089 -0.00301 " pathEditMode="relative" rAng="0" ptsTypes="AA">
                                      <p:cBhvr>
                                        <p:cTn id="27" dur="2000" fill="hold"/>
                                        <p:tgtEl>
                                          <p:spTgt spid="13"/>
                                        </p:tgtEl>
                                        <p:attrNameLst>
                                          <p:attrName>ppt_x</p:attrName>
                                          <p:attrName>ppt_y</p:attrName>
                                        </p:attrNameLst>
                                      </p:cBhvr>
                                      <p:rCtr x="4453" y="0"/>
                                    </p:animMotion>
                                  </p:childTnLst>
                                </p:cTn>
                              </p:par>
                            </p:childTnLst>
                          </p:cTn>
                        </p:par>
                        <p:par>
                          <p:cTn id="28" fill="hold">
                            <p:stCondLst>
                              <p:cond delay="10500"/>
                            </p:stCondLst>
                            <p:childTnLst>
                              <p:par>
                                <p:cTn id="29" presetID="63" presetClass="path" presetSubtype="0" accel="50000" decel="50000" fill="hold" grpId="6" nodeType="afterEffect">
                                  <p:stCondLst>
                                    <p:cond delay="0"/>
                                  </p:stCondLst>
                                  <p:childTnLst>
                                    <p:animMotion origin="layout" path="M 0.44089 -0.00301 L 0.52917 -0.0037 " pathEditMode="relative" rAng="0" ptsTypes="AA">
                                      <p:cBhvr>
                                        <p:cTn id="30" dur="2000" fill="hold"/>
                                        <p:tgtEl>
                                          <p:spTgt spid="13"/>
                                        </p:tgtEl>
                                        <p:attrNameLst>
                                          <p:attrName>ppt_x</p:attrName>
                                          <p:attrName>ppt_y</p:attrName>
                                        </p:attrNameLst>
                                      </p:cBhvr>
                                      <p:rCtr x="44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P spid="13" grpId="6"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Motivation: why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
        <p:nvSpPr>
          <p:cNvPr id="5" name="TextBox 4">
            <a:extLst>
              <a:ext uri="{FF2B5EF4-FFF2-40B4-BE49-F238E27FC236}">
                <a16:creationId xmlns:a16="http://schemas.microsoft.com/office/drawing/2014/main" id="{E8802FFC-1683-D9E7-CD4B-3BC7264296E4}"/>
              </a:ext>
            </a:extLst>
          </p:cNvPr>
          <p:cNvSpPr txBox="1"/>
          <p:nvPr/>
        </p:nvSpPr>
        <p:spPr>
          <a:xfrm>
            <a:off x="3077678" y="-48875"/>
            <a:ext cx="6155356" cy="3016210"/>
          </a:xfrm>
          <a:prstGeom prst="rect">
            <a:avLst/>
          </a:prstGeom>
          <a:noFill/>
        </p:spPr>
        <p:txBody>
          <a:bodyPr wrap="square">
            <a:spAutoFit/>
          </a:bodyPr>
          <a:lstStyle/>
          <a:p>
            <a:pPr algn="ctr" rtl="0">
              <a:spcBef>
                <a:spcPts val="0"/>
              </a:spcBef>
              <a:spcAft>
                <a:spcPts val="0"/>
              </a:spcAft>
            </a:pPr>
            <a:br>
              <a:rPr lang="en-US" b="0" dirty="0">
                <a:effectLst/>
              </a:rPr>
            </a:br>
            <a:r>
              <a:rPr lang="en-US" sz="4000" b="0" i="0" u="none" strike="noStrike" dirty="0">
                <a:solidFill>
                  <a:srgbClr val="FFFFFF"/>
                </a:solidFill>
                <a:effectLst/>
                <a:latin typeface="Verdana" panose="020B0604030504040204" pitchFamily="34" charset="0"/>
              </a:rPr>
              <a:t>1</a:t>
            </a:r>
            <a:endParaRPr lang="en-US" b="0" dirty="0">
              <a:effectLst/>
            </a:endParaRPr>
          </a:p>
          <a:p>
            <a:pPr marL="190500" rtl="0">
              <a:spcBef>
                <a:spcPts val="0"/>
              </a:spcBef>
              <a:spcAft>
                <a:spcPts val="0"/>
              </a:spcAft>
            </a:pPr>
            <a:br>
              <a:rPr lang="en-US" b="0" dirty="0">
                <a:effectLst/>
              </a:rPr>
            </a:br>
            <a:r>
              <a:rPr lang="en-US" sz="4000" b="0" i="0" u="none" strike="noStrike" dirty="0">
                <a:solidFill>
                  <a:srgbClr val="FFFFFF"/>
                </a:solidFill>
                <a:effectLst/>
                <a:latin typeface="Verdana" panose="020B0604030504040204" pitchFamily="34" charset="0"/>
              </a:rPr>
              <a:t>8</a:t>
            </a:r>
            <a:endParaRPr lang="en-US" b="0" dirty="0">
              <a:effectLst/>
            </a:endParaRPr>
          </a:p>
          <a:p>
            <a:pPr marL="190500" rtl="0">
              <a:spcBef>
                <a:spcPts val="0"/>
              </a:spcBef>
              <a:spcAft>
                <a:spcPts val="0"/>
              </a:spcAft>
            </a:pPr>
            <a:br>
              <a:rPr lang="en-US" b="0" dirty="0">
                <a:effectLst/>
              </a:rPr>
            </a:br>
            <a:r>
              <a:rPr lang="en-US" sz="4000" b="0" i="0" u="none" strike="noStrike" dirty="0">
                <a:solidFill>
                  <a:srgbClr val="FFFFFF"/>
                </a:solidFill>
                <a:effectLst/>
                <a:latin typeface="Verdana" panose="020B0604030504040204" pitchFamily="34" charset="0"/>
              </a:rPr>
              <a:t>3</a:t>
            </a:r>
            <a:endParaRPr lang="en-US" b="0" dirty="0">
              <a:effectLst/>
            </a:endParaRPr>
          </a:p>
          <a:p>
            <a:br>
              <a:rPr lang="en-US" dirty="0"/>
            </a:br>
            <a:endParaRPr lang="en-US" dirty="0"/>
          </a:p>
        </p:txBody>
      </p:sp>
      <p:pic>
        <p:nvPicPr>
          <p:cNvPr id="3" name="Picture 2">
            <a:extLst>
              <a:ext uri="{FF2B5EF4-FFF2-40B4-BE49-F238E27FC236}">
                <a16:creationId xmlns:a16="http://schemas.microsoft.com/office/drawing/2014/main" id="{FBA0D376-2D70-0E21-BE0A-2323EDE07EEE}"/>
              </a:ext>
            </a:extLst>
          </p:cNvPr>
          <p:cNvPicPr>
            <a:picLocks noChangeAspect="1"/>
          </p:cNvPicPr>
          <p:nvPr/>
        </p:nvPicPr>
        <p:blipFill>
          <a:blip r:embed="rId2"/>
          <a:stretch>
            <a:fillRect/>
          </a:stretch>
        </p:blipFill>
        <p:spPr>
          <a:xfrm>
            <a:off x="1254148" y="2237023"/>
            <a:ext cx="9683703" cy="1427615"/>
          </a:xfrm>
          <a:prstGeom prst="rect">
            <a:avLst/>
          </a:prstGeom>
        </p:spPr>
      </p:pic>
      <p:sp>
        <p:nvSpPr>
          <p:cNvPr id="4" name="TextBox 3">
            <a:extLst>
              <a:ext uri="{FF2B5EF4-FFF2-40B4-BE49-F238E27FC236}">
                <a16:creationId xmlns:a16="http://schemas.microsoft.com/office/drawing/2014/main" id="{4B7E581B-1DFD-9BE2-F7A8-AB932E238A14}"/>
              </a:ext>
            </a:extLst>
          </p:cNvPr>
          <p:cNvSpPr txBox="1"/>
          <p:nvPr/>
        </p:nvSpPr>
        <p:spPr>
          <a:xfrm>
            <a:off x="2141594" y="4003416"/>
            <a:ext cx="8027523" cy="2062103"/>
          </a:xfrm>
          <a:prstGeom prst="rect">
            <a:avLst/>
          </a:prstGeom>
          <a:noFill/>
        </p:spPr>
        <p:txBody>
          <a:bodyPr wrap="square" rtlCol="0">
            <a:spAutoFit/>
          </a:bodyPr>
          <a:lstStyle/>
          <a:p>
            <a:pPr algn="ctr"/>
            <a:r>
              <a:rPr lang="en-US" sz="3200" dirty="0">
                <a:latin typeface="Catamaran" panose="020B0604020202020204"/>
              </a:rPr>
              <a:t>Now we have a sorted list. Even if we keep our </a:t>
            </a:r>
            <a:r>
              <a:rPr lang="en-US" sz="3200" b="1" dirty="0">
                <a:latin typeface="Catamaran" panose="020B0604020202020204"/>
              </a:rPr>
              <a:t>linear search</a:t>
            </a:r>
            <a:r>
              <a:rPr lang="en-US" sz="3200" dirty="0">
                <a:latin typeface="Catamaran" panose="020B0604020202020204"/>
              </a:rPr>
              <a:t>, we might have a new idea as to which end to start, or to try a place to start looking from.</a:t>
            </a:r>
          </a:p>
        </p:txBody>
      </p:sp>
    </p:spTree>
    <p:extLst>
      <p:ext uri="{BB962C8B-B14F-4D97-AF65-F5344CB8AC3E}">
        <p14:creationId xmlns:p14="http://schemas.microsoft.com/office/powerpoint/2010/main" val="190451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Binary Search</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3" name="Picture 2">
            <a:extLst>
              <a:ext uri="{FF2B5EF4-FFF2-40B4-BE49-F238E27FC236}">
                <a16:creationId xmlns:a16="http://schemas.microsoft.com/office/drawing/2014/main" id="{FBA0D376-2D70-0E21-BE0A-2323EDE07EEE}"/>
              </a:ext>
            </a:extLst>
          </p:cNvPr>
          <p:cNvPicPr>
            <a:picLocks noChangeAspect="1"/>
          </p:cNvPicPr>
          <p:nvPr/>
        </p:nvPicPr>
        <p:blipFill>
          <a:blip r:embed="rId2"/>
          <a:stretch>
            <a:fillRect/>
          </a:stretch>
        </p:blipFill>
        <p:spPr>
          <a:xfrm>
            <a:off x="1254148" y="2237023"/>
            <a:ext cx="9683703" cy="1427615"/>
          </a:xfrm>
          <a:prstGeom prst="rect">
            <a:avLst/>
          </a:prstGeom>
        </p:spPr>
      </p:pic>
      <p:sp>
        <p:nvSpPr>
          <p:cNvPr id="2" name="Arrow: Up 1">
            <a:extLst>
              <a:ext uri="{FF2B5EF4-FFF2-40B4-BE49-F238E27FC236}">
                <a16:creationId xmlns:a16="http://schemas.microsoft.com/office/drawing/2014/main" id="{023DAB4A-ECF4-F2BB-29C5-E9B99A9BC70A}"/>
              </a:ext>
            </a:extLst>
          </p:cNvPr>
          <p:cNvSpPr/>
          <p:nvPr/>
        </p:nvSpPr>
        <p:spPr>
          <a:xfrm>
            <a:off x="5248959"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976D01-1E1C-1BB8-94F0-2CC12D56AF54}"/>
              </a:ext>
            </a:extLst>
          </p:cNvPr>
          <p:cNvSpPr txBox="1"/>
          <p:nvPr/>
        </p:nvSpPr>
        <p:spPr>
          <a:xfrm>
            <a:off x="3458048" y="4907175"/>
            <a:ext cx="4122378" cy="1384995"/>
          </a:xfrm>
          <a:prstGeom prst="rect">
            <a:avLst/>
          </a:prstGeom>
          <a:noFill/>
        </p:spPr>
        <p:txBody>
          <a:bodyPr wrap="square" rtlCol="0">
            <a:spAutoFit/>
          </a:bodyPr>
          <a:lstStyle/>
          <a:p>
            <a:pPr algn="ctr"/>
            <a:r>
              <a:rPr lang="en-US" sz="2800" dirty="0">
                <a:latin typeface="Catamaran" panose="020B0604020202020204"/>
              </a:rPr>
              <a:t>4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8" name="Rectangle: Rounded Corners 7">
            <a:extLst>
              <a:ext uri="{FF2B5EF4-FFF2-40B4-BE49-F238E27FC236}">
                <a16:creationId xmlns:a16="http://schemas.microsoft.com/office/drawing/2014/main" id="{87C43769-E092-5E9E-2BCD-5089799E882D}"/>
              </a:ext>
            </a:extLst>
          </p:cNvPr>
          <p:cNvSpPr/>
          <p:nvPr/>
        </p:nvSpPr>
        <p:spPr>
          <a:xfrm>
            <a:off x="1254148" y="2172331"/>
            <a:ext cx="4841852"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0" name="Arrow: Up 9">
            <a:extLst>
              <a:ext uri="{FF2B5EF4-FFF2-40B4-BE49-F238E27FC236}">
                <a16:creationId xmlns:a16="http://schemas.microsoft.com/office/drawing/2014/main" id="{9F9AABF3-AA4E-E6E9-8E2A-2929C969D654}"/>
              </a:ext>
            </a:extLst>
          </p:cNvPr>
          <p:cNvSpPr/>
          <p:nvPr/>
        </p:nvSpPr>
        <p:spPr>
          <a:xfrm>
            <a:off x="7580426"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C7E04C-FEAA-3136-53DE-2D3CD4CD55D3}"/>
              </a:ext>
            </a:extLst>
          </p:cNvPr>
          <p:cNvSpPr txBox="1"/>
          <p:nvPr/>
        </p:nvSpPr>
        <p:spPr>
          <a:xfrm>
            <a:off x="5789516" y="4911947"/>
            <a:ext cx="4122378" cy="1384995"/>
          </a:xfrm>
          <a:prstGeom prst="rect">
            <a:avLst/>
          </a:prstGeom>
          <a:noFill/>
        </p:spPr>
        <p:txBody>
          <a:bodyPr wrap="square" rtlCol="0">
            <a:spAutoFit/>
          </a:bodyPr>
          <a:lstStyle/>
          <a:p>
            <a:pPr algn="ctr"/>
            <a:r>
              <a:rPr lang="en-US" sz="2800" dirty="0">
                <a:latin typeface="Catamaran" panose="020B0604020202020204"/>
              </a:rPr>
              <a:t>6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12" name="Rectangle: Rounded Corners 11">
            <a:extLst>
              <a:ext uri="{FF2B5EF4-FFF2-40B4-BE49-F238E27FC236}">
                <a16:creationId xmlns:a16="http://schemas.microsoft.com/office/drawing/2014/main" id="{0C84E738-0DF0-D7E1-27F4-DBA883AA1F1A}"/>
              </a:ext>
            </a:extLst>
          </p:cNvPr>
          <p:cNvSpPr/>
          <p:nvPr/>
        </p:nvSpPr>
        <p:spPr>
          <a:xfrm>
            <a:off x="6138098" y="2172331"/>
            <a:ext cx="2361751"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3" name="Arrow: Up 12">
            <a:extLst>
              <a:ext uri="{FF2B5EF4-FFF2-40B4-BE49-F238E27FC236}">
                <a16:creationId xmlns:a16="http://schemas.microsoft.com/office/drawing/2014/main" id="{91855C80-454B-4E6B-C24E-8558AD973CE3}"/>
              </a:ext>
            </a:extLst>
          </p:cNvPr>
          <p:cNvSpPr/>
          <p:nvPr/>
        </p:nvSpPr>
        <p:spPr>
          <a:xfrm>
            <a:off x="8778577" y="3724959"/>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0F646C-13D1-C6FF-4043-57067865EE6E}"/>
              </a:ext>
            </a:extLst>
          </p:cNvPr>
          <p:cNvSpPr txBox="1"/>
          <p:nvPr/>
        </p:nvSpPr>
        <p:spPr>
          <a:xfrm>
            <a:off x="6987666" y="4907175"/>
            <a:ext cx="4122378" cy="523220"/>
          </a:xfrm>
          <a:prstGeom prst="rect">
            <a:avLst/>
          </a:prstGeom>
          <a:noFill/>
        </p:spPr>
        <p:txBody>
          <a:bodyPr wrap="square" rtlCol="0">
            <a:spAutoFit/>
          </a:bodyPr>
          <a:lstStyle/>
          <a:p>
            <a:pPr algn="ctr"/>
            <a:r>
              <a:rPr lang="en-US" sz="2800" dirty="0">
                <a:latin typeface="Catamaran" panose="020B0604020202020204"/>
              </a:rPr>
              <a:t>There’s 7!</a:t>
            </a:r>
          </a:p>
        </p:txBody>
      </p:sp>
    </p:spTree>
    <p:extLst>
      <p:ext uri="{BB962C8B-B14F-4D97-AF65-F5344CB8AC3E}">
        <p14:creationId xmlns:p14="http://schemas.microsoft.com/office/powerpoint/2010/main" val="400881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6" grpId="1"/>
      <p:bldP spid="8" grpId="0" animBg="1"/>
      <p:bldP spid="10" grpId="0" animBg="1"/>
      <p:bldP spid="10" grpId="1" animBg="1"/>
      <p:bldP spid="11" grpId="0"/>
      <p:bldP spid="11" grpId="1"/>
      <p:bldP spid="12" grpId="0" animBg="1"/>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10957D-D708-E0D6-1AC5-3F2C47FD89CB}"/>
              </a:ext>
            </a:extLst>
          </p:cNvPr>
          <p:cNvSpPr>
            <a:spLocks noGrp="1"/>
          </p:cNvSpPr>
          <p:nvPr>
            <p:ph type="body" sz="quarter" idx="10"/>
          </p:nvPr>
        </p:nvSpPr>
        <p:spPr/>
        <p:txBody>
          <a:bodyPr/>
          <a:lstStyle/>
          <a:p>
            <a:r>
              <a:rPr lang="en-US" dirty="0"/>
              <a:t>cs50 section 3</a:t>
            </a:r>
          </a:p>
        </p:txBody>
      </p:sp>
      <p:sp>
        <p:nvSpPr>
          <p:cNvPr id="5" name="Text Placeholder 4">
            <a:extLst>
              <a:ext uri="{FF2B5EF4-FFF2-40B4-BE49-F238E27FC236}">
                <a16:creationId xmlns:a16="http://schemas.microsoft.com/office/drawing/2014/main" id="{17200A4C-F910-497A-039E-21CFEFD33C21}"/>
              </a:ext>
            </a:extLst>
          </p:cNvPr>
          <p:cNvSpPr>
            <a:spLocks noGrp="1"/>
          </p:cNvSpPr>
          <p:nvPr>
            <p:ph type="body" sz="quarter" idx="12"/>
          </p:nvPr>
        </p:nvSpPr>
        <p:spPr/>
        <p:txBody>
          <a:bodyPr/>
          <a:lstStyle/>
          <a:p>
            <a:r>
              <a:rPr lang="en-US" dirty="0"/>
              <a:t>Andrew Holmes 2023</a:t>
            </a:r>
          </a:p>
        </p:txBody>
      </p:sp>
      <p:sp>
        <p:nvSpPr>
          <p:cNvPr id="6" name="Text Placeholder 5">
            <a:extLst>
              <a:ext uri="{FF2B5EF4-FFF2-40B4-BE49-F238E27FC236}">
                <a16:creationId xmlns:a16="http://schemas.microsoft.com/office/drawing/2014/main" id="{7A64DC22-1A65-B9A2-83BF-666F74499C9C}"/>
              </a:ext>
            </a:extLst>
          </p:cNvPr>
          <p:cNvSpPr>
            <a:spLocks noGrp="1"/>
          </p:cNvSpPr>
          <p:nvPr>
            <p:ph type="body" sz="quarter" idx="13"/>
          </p:nvPr>
        </p:nvSpPr>
        <p:spPr/>
        <p:txBody>
          <a:bodyPr/>
          <a:lstStyle/>
          <a:p>
            <a:r>
              <a:rPr lang="en-US" dirty="0"/>
              <a:t>Algorithms</a:t>
            </a:r>
          </a:p>
        </p:txBody>
      </p:sp>
    </p:spTree>
    <p:extLst>
      <p:ext uri="{BB962C8B-B14F-4D97-AF65-F5344CB8AC3E}">
        <p14:creationId xmlns:p14="http://schemas.microsoft.com/office/powerpoint/2010/main" val="129721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Binary Search</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3" name="Picture 2">
            <a:extLst>
              <a:ext uri="{FF2B5EF4-FFF2-40B4-BE49-F238E27FC236}">
                <a16:creationId xmlns:a16="http://schemas.microsoft.com/office/drawing/2014/main" id="{FBA0D376-2D70-0E21-BE0A-2323EDE07EEE}"/>
              </a:ext>
            </a:extLst>
          </p:cNvPr>
          <p:cNvPicPr>
            <a:picLocks noChangeAspect="1"/>
          </p:cNvPicPr>
          <p:nvPr/>
        </p:nvPicPr>
        <p:blipFill>
          <a:blip r:embed="rId2"/>
          <a:stretch>
            <a:fillRect/>
          </a:stretch>
        </p:blipFill>
        <p:spPr>
          <a:xfrm>
            <a:off x="1254148" y="2237023"/>
            <a:ext cx="9683703" cy="1427615"/>
          </a:xfrm>
          <a:prstGeom prst="rect">
            <a:avLst/>
          </a:prstGeom>
        </p:spPr>
      </p:pic>
      <p:sp>
        <p:nvSpPr>
          <p:cNvPr id="2" name="Arrow: Up 1">
            <a:extLst>
              <a:ext uri="{FF2B5EF4-FFF2-40B4-BE49-F238E27FC236}">
                <a16:creationId xmlns:a16="http://schemas.microsoft.com/office/drawing/2014/main" id="{023DAB4A-ECF4-F2BB-29C5-E9B99A9BC70A}"/>
              </a:ext>
            </a:extLst>
          </p:cNvPr>
          <p:cNvSpPr/>
          <p:nvPr/>
        </p:nvSpPr>
        <p:spPr>
          <a:xfrm>
            <a:off x="5248959"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976D01-1E1C-1BB8-94F0-2CC12D56AF54}"/>
              </a:ext>
            </a:extLst>
          </p:cNvPr>
          <p:cNvSpPr txBox="1"/>
          <p:nvPr/>
        </p:nvSpPr>
        <p:spPr>
          <a:xfrm>
            <a:off x="3458048" y="4907175"/>
            <a:ext cx="4122378" cy="1384995"/>
          </a:xfrm>
          <a:prstGeom prst="rect">
            <a:avLst/>
          </a:prstGeom>
          <a:noFill/>
        </p:spPr>
        <p:txBody>
          <a:bodyPr wrap="square" rtlCol="0">
            <a:spAutoFit/>
          </a:bodyPr>
          <a:lstStyle/>
          <a:p>
            <a:pPr algn="ctr"/>
            <a:r>
              <a:rPr lang="en-US" sz="2800" dirty="0">
                <a:latin typeface="Catamaran" panose="020B0604020202020204"/>
              </a:rPr>
              <a:t>4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8" name="Rectangle: Rounded Corners 7">
            <a:extLst>
              <a:ext uri="{FF2B5EF4-FFF2-40B4-BE49-F238E27FC236}">
                <a16:creationId xmlns:a16="http://schemas.microsoft.com/office/drawing/2014/main" id="{87C43769-E092-5E9E-2BCD-5089799E882D}"/>
              </a:ext>
            </a:extLst>
          </p:cNvPr>
          <p:cNvSpPr/>
          <p:nvPr/>
        </p:nvSpPr>
        <p:spPr>
          <a:xfrm>
            <a:off x="1254148" y="2172331"/>
            <a:ext cx="4841852"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0" name="Arrow: Up 9">
            <a:extLst>
              <a:ext uri="{FF2B5EF4-FFF2-40B4-BE49-F238E27FC236}">
                <a16:creationId xmlns:a16="http://schemas.microsoft.com/office/drawing/2014/main" id="{9F9AABF3-AA4E-E6E9-8E2A-2929C969D654}"/>
              </a:ext>
            </a:extLst>
          </p:cNvPr>
          <p:cNvSpPr/>
          <p:nvPr/>
        </p:nvSpPr>
        <p:spPr>
          <a:xfrm>
            <a:off x="7580426" y="3729126"/>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C7E04C-FEAA-3136-53DE-2D3CD4CD55D3}"/>
              </a:ext>
            </a:extLst>
          </p:cNvPr>
          <p:cNvSpPr txBox="1"/>
          <p:nvPr/>
        </p:nvSpPr>
        <p:spPr>
          <a:xfrm>
            <a:off x="5789516" y="4911947"/>
            <a:ext cx="4122378" cy="1384995"/>
          </a:xfrm>
          <a:prstGeom prst="rect">
            <a:avLst/>
          </a:prstGeom>
          <a:noFill/>
        </p:spPr>
        <p:txBody>
          <a:bodyPr wrap="square" rtlCol="0">
            <a:spAutoFit/>
          </a:bodyPr>
          <a:lstStyle/>
          <a:p>
            <a:pPr algn="ctr"/>
            <a:r>
              <a:rPr lang="en-US" sz="2800" dirty="0">
                <a:latin typeface="Catamaran" panose="020B0604020202020204"/>
              </a:rPr>
              <a:t>6 is less than 7, so if sorted, must be to the </a:t>
            </a:r>
            <a:r>
              <a:rPr lang="en-US" sz="2800" b="1" dirty="0">
                <a:latin typeface="Catamaran" panose="020B0604020202020204"/>
              </a:rPr>
              <a:t>right</a:t>
            </a:r>
            <a:r>
              <a:rPr lang="en-US" sz="2800" dirty="0">
                <a:latin typeface="Catamaran" panose="020B0604020202020204"/>
              </a:rPr>
              <a:t>!</a:t>
            </a:r>
          </a:p>
        </p:txBody>
      </p:sp>
      <p:sp>
        <p:nvSpPr>
          <p:cNvPr id="12" name="Rectangle: Rounded Corners 11">
            <a:extLst>
              <a:ext uri="{FF2B5EF4-FFF2-40B4-BE49-F238E27FC236}">
                <a16:creationId xmlns:a16="http://schemas.microsoft.com/office/drawing/2014/main" id="{0C84E738-0DF0-D7E1-27F4-DBA883AA1F1A}"/>
              </a:ext>
            </a:extLst>
          </p:cNvPr>
          <p:cNvSpPr/>
          <p:nvPr/>
        </p:nvSpPr>
        <p:spPr>
          <a:xfrm>
            <a:off x="6138098" y="2172331"/>
            <a:ext cx="2361751" cy="155679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Can’t be here</a:t>
            </a:r>
          </a:p>
        </p:txBody>
      </p:sp>
      <p:sp>
        <p:nvSpPr>
          <p:cNvPr id="13" name="Arrow: Up 12">
            <a:extLst>
              <a:ext uri="{FF2B5EF4-FFF2-40B4-BE49-F238E27FC236}">
                <a16:creationId xmlns:a16="http://schemas.microsoft.com/office/drawing/2014/main" id="{91855C80-454B-4E6B-C24E-8558AD973CE3}"/>
              </a:ext>
            </a:extLst>
          </p:cNvPr>
          <p:cNvSpPr/>
          <p:nvPr/>
        </p:nvSpPr>
        <p:spPr>
          <a:xfrm>
            <a:off x="8778577" y="3724959"/>
            <a:ext cx="540557" cy="94471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0F646C-13D1-C6FF-4043-57067865EE6E}"/>
              </a:ext>
            </a:extLst>
          </p:cNvPr>
          <p:cNvSpPr txBox="1"/>
          <p:nvPr/>
        </p:nvSpPr>
        <p:spPr>
          <a:xfrm>
            <a:off x="6987666" y="4907175"/>
            <a:ext cx="4122378" cy="523220"/>
          </a:xfrm>
          <a:prstGeom prst="rect">
            <a:avLst/>
          </a:prstGeom>
          <a:noFill/>
        </p:spPr>
        <p:txBody>
          <a:bodyPr wrap="square" rtlCol="0">
            <a:spAutoFit/>
          </a:bodyPr>
          <a:lstStyle/>
          <a:p>
            <a:pPr algn="ctr"/>
            <a:r>
              <a:rPr lang="en-US" sz="2800" dirty="0">
                <a:latin typeface="Catamaran" panose="020B0604020202020204"/>
              </a:rPr>
              <a:t>There’s 7!</a:t>
            </a:r>
          </a:p>
        </p:txBody>
      </p:sp>
    </p:spTree>
    <p:extLst>
      <p:ext uri="{BB962C8B-B14F-4D97-AF65-F5344CB8AC3E}">
        <p14:creationId xmlns:p14="http://schemas.microsoft.com/office/powerpoint/2010/main" val="38156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6" grpId="1"/>
      <p:bldP spid="8" grpId="0" animBg="1"/>
      <p:bldP spid="10" grpId="0" animBg="1"/>
      <p:bldP spid="10" grpId="1" animBg="1"/>
      <p:bldP spid="11" grpId="0"/>
      <p:bldP spid="11" grpId="1"/>
      <p:bldP spid="12" grpId="0" animBg="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Motivation: sorting</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2" name="Picture 11">
            <a:extLst>
              <a:ext uri="{FF2B5EF4-FFF2-40B4-BE49-F238E27FC236}">
                <a16:creationId xmlns:a16="http://schemas.microsoft.com/office/drawing/2014/main" id="{59F1226B-8047-0CE2-8370-D6D92DF89DD6}"/>
              </a:ext>
            </a:extLst>
          </p:cNvPr>
          <p:cNvPicPr>
            <a:picLocks noChangeAspect="1"/>
          </p:cNvPicPr>
          <p:nvPr/>
        </p:nvPicPr>
        <p:blipFill>
          <a:blip r:embed="rId2"/>
          <a:stretch>
            <a:fillRect/>
          </a:stretch>
        </p:blipFill>
        <p:spPr>
          <a:xfrm>
            <a:off x="1784472" y="2967335"/>
            <a:ext cx="8741767" cy="1236104"/>
          </a:xfrm>
          <a:prstGeom prst="rect">
            <a:avLst/>
          </a:prstGeom>
        </p:spPr>
      </p:pic>
      <p:sp>
        <p:nvSpPr>
          <p:cNvPr id="14" name="TextBox 13">
            <a:extLst>
              <a:ext uri="{FF2B5EF4-FFF2-40B4-BE49-F238E27FC236}">
                <a16:creationId xmlns:a16="http://schemas.microsoft.com/office/drawing/2014/main" id="{C52C6C00-2961-CA38-A791-FD23B915B8BA}"/>
              </a:ext>
            </a:extLst>
          </p:cNvPr>
          <p:cNvSpPr txBox="1"/>
          <p:nvPr/>
        </p:nvSpPr>
        <p:spPr>
          <a:xfrm>
            <a:off x="2973905" y="1546806"/>
            <a:ext cx="6244190" cy="1200329"/>
          </a:xfrm>
          <a:prstGeom prst="rect">
            <a:avLst/>
          </a:prstGeom>
          <a:noFill/>
        </p:spPr>
        <p:txBody>
          <a:bodyPr wrap="square" rtlCol="0">
            <a:spAutoFit/>
          </a:bodyPr>
          <a:lstStyle/>
          <a:p>
            <a:pPr algn="ctr"/>
            <a:r>
              <a:rPr lang="en-US" sz="3600" dirty="0">
                <a:latin typeface="Catamaran" panose="020B0604020202020204"/>
              </a:rPr>
              <a:t>So sorting can help us speed up finding data!</a:t>
            </a:r>
          </a:p>
        </p:txBody>
      </p:sp>
      <p:pic>
        <p:nvPicPr>
          <p:cNvPr id="2" name="Picture 1">
            <a:extLst>
              <a:ext uri="{FF2B5EF4-FFF2-40B4-BE49-F238E27FC236}">
                <a16:creationId xmlns:a16="http://schemas.microsoft.com/office/drawing/2014/main" id="{64111D71-58BD-EA50-7CB5-C25D6BDE67DD}"/>
              </a:ext>
            </a:extLst>
          </p:cNvPr>
          <p:cNvPicPr>
            <a:picLocks noChangeAspect="1"/>
          </p:cNvPicPr>
          <p:nvPr/>
        </p:nvPicPr>
        <p:blipFill>
          <a:blip r:embed="rId3"/>
          <a:stretch>
            <a:fillRect/>
          </a:stretch>
        </p:blipFill>
        <p:spPr>
          <a:xfrm>
            <a:off x="1720279" y="4337345"/>
            <a:ext cx="8870152" cy="1307678"/>
          </a:xfrm>
          <a:prstGeom prst="rect">
            <a:avLst/>
          </a:prstGeom>
        </p:spPr>
      </p:pic>
    </p:spTree>
    <p:extLst>
      <p:ext uri="{BB962C8B-B14F-4D97-AF65-F5344CB8AC3E}">
        <p14:creationId xmlns:p14="http://schemas.microsoft.com/office/powerpoint/2010/main" val="3737871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Bubble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4" name="Picture 3">
            <a:extLst>
              <a:ext uri="{FF2B5EF4-FFF2-40B4-BE49-F238E27FC236}">
                <a16:creationId xmlns:a16="http://schemas.microsoft.com/office/drawing/2014/main" id="{BE2D5FFD-A661-9B1F-0269-D9C5F5D6008D}"/>
              </a:ext>
            </a:extLst>
          </p:cNvPr>
          <p:cNvPicPr>
            <a:picLocks noChangeAspect="1"/>
          </p:cNvPicPr>
          <p:nvPr/>
        </p:nvPicPr>
        <p:blipFill>
          <a:blip r:embed="rId2"/>
          <a:stretch>
            <a:fillRect/>
          </a:stretch>
        </p:blipFill>
        <p:spPr>
          <a:xfrm>
            <a:off x="2562933" y="2642319"/>
            <a:ext cx="6998471" cy="884864"/>
          </a:xfrm>
          <a:prstGeom prst="rect">
            <a:avLst/>
          </a:prstGeom>
        </p:spPr>
      </p:pic>
      <p:pic>
        <p:nvPicPr>
          <p:cNvPr id="6" name="Picture 5">
            <a:extLst>
              <a:ext uri="{FF2B5EF4-FFF2-40B4-BE49-F238E27FC236}">
                <a16:creationId xmlns:a16="http://schemas.microsoft.com/office/drawing/2014/main" id="{E95608A3-E441-8182-7257-BC24B3114B50}"/>
              </a:ext>
            </a:extLst>
          </p:cNvPr>
          <p:cNvPicPr>
            <a:picLocks noChangeAspect="1"/>
          </p:cNvPicPr>
          <p:nvPr/>
        </p:nvPicPr>
        <p:blipFill>
          <a:blip r:embed="rId3"/>
          <a:stretch>
            <a:fillRect/>
          </a:stretch>
        </p:blipFill>
        <p:spPr>
          <a:xfrm>
            <a:off x="2573337" y="4174075"/>
            <a:ext cx="7011173" cy="990709"/>
          </a:xfrm>
          <a:prstGeom prst="rect">
            <a:avLst/>
          </a:prstGeom>
        </p:spPr>
      </p:pic>
      <p:sp>
        <p:nvSpPr>
          <p:cNvPr id="8" name="Right Brace 7">
            <a:extLst>
              <a:ext uri="{FF2B5EF4-FFF2-40B4-BE49-F238E27FC236}">
                <a16:creationId xmlns:a16="http://schemas.microsoft.com/office/drawing/2014/main" id="{B12A450E-2AF5-39F7-75AB-53904442F1E4}"/>
              </a:ext>
            </a:extLst>
          </p:cNvPr>
          <p:cNvSpPr/>
          <p:nvPr/>
        </p:nvSpPr>
        <p:spPr>
          <a:xfrm rot="16200000">
            <a:off x="3297758" y="1649684"/>
            <a:ext cx="262862" cy="1722409"/>
          </a:xfrm>
          <a:prstGeom prst="rightBrace">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1A45554-0DC7-6902-7713-47FB14177CBA}"/>
              </a:ext>
            </a:extLst>
          </p:cNvPr>
          <p:cNvSpPr txBox="1"/>
          <p:nvPr/>
        </p:nvSpPr>
        <p:spPr>
          <a:xfrm>
            <a:off x="2633360" y="1375978"/>
            <a:ext cx="1657034" cy="954107"/>
          </a:xfrm>
          <a:prstGeom prst="rect">
            <a:avLst/>
          </a:prstGeom>
          <a:noFill/>
        </p:spPr>
        <p:txBody>
          <a:bodyPr wrap="square" rtlCol="0">
            <a:spAutoFit/>
          </a:bodyPr>
          <a:lstStyle/>
          <a:p>
            <a:pPr algn="ctr"/>
            <a:r>
              <a:rPr lang="en-US" sz="2800" dirty="0">
                <a:latin typeface="Catamaran" panose="020B0604020202020204"/>
              </a:rPr>
              <a:t>Wrong order!</a:t>
            </a:r>
          </a:p>
        </p:txBody>
      </p:sp>
      <p:sp>
        <p:nvSpPr>
          <p:cNvPr id="11" name="Arrow: Down 10">
            <a:extLst>
              <a:ext uri="{FF2B5EF4-FFF2-40B4-BE49-F238E27FC236}">
                <a16:creationId xmlns:a16="http://schemas.microsoft.com/office/drawing/2014/main" id="{DF227CEE-503E-E0EC-88DE-5CEA47FBCA2F}"/>
              </a:ext>
            </a:extLst>
          </p:cNvPr>
          <p:cNvSpPr/>
          <p:nvPr/>
        </p:nvSpPr>
        <p:spPr>
          <a:xfrm>
            <a:off x="3237066" y="3527183"/>
            <a:ext cx="449622" cy="646892"/>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Brace 12">
            <a:extLst>
              <a:ext uri="{FF2B5EF4-FFF2-40B4-BE49-F238E27FC236}">
                <a16:creationId xmlns:a16="http://schemas.microsoft.com/office/drawing/2014/main" id="{71C2FC3B-FDF5-E21A-CF68-3EB367CDF8E2}"/>
              </a:ext>
            </a:extLst>
          </p:cNvPr>
          <p:cNvSpPr/>
          <p:nvPr/>
        </p:nvSpPr>
        <p:spPr>
          <a:xfrm rot="5400000">
            <a:off x="3303110" y="4367153"/>
            <a:ext cx="262862" cy="1722409"/>
          </a:xfrm>
          <a:prstGeom prst="rightBrace">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5554F0B-726C-245C-550E-16FE56B3D8D2}"/>
              </a:ext>
            </a:extLst>
          </p:cNvPr>
          <p:cNvSpPr txBox="1"/>
          <p:nvPr/>
        </p:nvSpPr>
        <p:spPr>
          <a:xfrm>
            <a:off x="4115598" y="3565171"/>
            <a:ext cx="3893140" cy="523220"/>
          </a:xfrm>
          <a:prstGeom prst="rect">
            <a:avLst/>
          </a:prstGeom>
          <a:noFill/>
        </p:spPr>
        <p:txBody>
          <a:bodyPr wrap="square" rtlCol="0">
            <a:spAutoFit/>
          </a:bodyPr>
          <a:lstStyle/>
          <a:p>
            <a:pPr algn="ctr"/>
            <a:r>
              <a:rPr lang="en-US" sz="2800" dirty="0">
                <a:latin typeface="Catamaran" panose="020B0604020202020204"/>
              </a:rPr>
              <a:t>But more still to do!</a:t>
            </a:r>
          </a:p>
        </p:txBody>
      </p:sp>
      <p:sp>
        <p:nvSpPr>
          <p:cNvPr id="16" name="Right Brace 15">
            <a:extLst>
              <a:ext uri="{FF2B5EF4-FFF2-40B4-BE49-F238E27FC236}">
                <a16:creationId xmlns:a16="http://schemas.microsoft.com/office/drawing/2014/main" id="{FAA9DD0E-EE03-C558-CC56-C29F6AB293EF}"/>
              </a:ext>
            </a:extLst>
          </p:cNvPr>
          <p:cNvSpPr/>
          <p:nvPr/>
        </p:nvSpPr>
        <p:spPr>
          <a:xfrm rot="16200000">
            <a:off x="4229390" y="3288017"/>
            <a:ext cx="262862" cy="1722409"/>
          </a:xfrm>
          <a:prstGeom prst="rightBrace">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CC73252-1955-ED51-679A-9C2CF21C43CD}"/>
              </a:ext>
            </a:extLst>
          </p:cNvPr>
          <p:cNvSpPr txBox="1"/>
          <p:nvPr/>
        </p:nvSpPr>
        <p:spPr>
          <a:xfrm>
            <a:off x="1482619" y="5420545"/>
            <a:ext cx="3893140" cy="954107"/>
          </a:xfrm>
          <a:prstGeom prst="rect">
            <a:avLst/>
          </a:prstGeom>
          <a:noFill/>
        </p:spPr>
        <p:txBody>
          <a:bodyPr wrap="square" rtlCol="0">
            <a:spAutoFit/>
          </a:bodyPr>
          <a:lstStyle/>
          <a:p>
            <a:pPr algn="ctr"/>
            <a:r>
              <a:rPr lang="en-US" sz="2800" dirty="0">
                <a:latin typeface="Catamaran" panose="020B0604020202020204"/>
              </a:rPr>
              <a:t>Make swap – now correct order!</a:t>
            </a:r>
          </a:p>
        </p:txBody>
      </p:sp>
    </p:spTree>
    <p:extLst>
      <p:ext uri="{BB962C8B-B14F-4D97-AF65-F5344CB8AC3E}">
        <p14:creationId xmlns:p14="http://schemas.microsoft.com/office/powerpoint/2010/main" val="17064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3" grpId="0" animBg="1"/>
      <p:bldP spid="15" grpId="0"/>
      <p:bldP spid="16" grpId="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Bubble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
        <p:nvSpPr>
          <p:cNvPr id="2" name="TextBox 1">
            <a:extLst>
              <a:ext uri="{FF2B5EF4-FFF2-40B4-BE49-F238E27FC236}">
                <a16:creationId xmlns:a16="http://schemas.microsoft.com/office/drawing/2014/main" id="{B88ADD09-F782-F509-E1CC-4751A31410C9}"/>
              </a:ext>
            </a:extLst>
          </p:cNvPr>
          <p:cNvSpPr txBox="1"/>
          <p:nvPr/>
        </p:nvSpPr>
        <p:spPr>
          <a:xfrm>
            <a:off x="2611423" y="2348564"/>
            <a:ext cx="6935002" cy="2308324"/>
          </a:xfrm>
          <a:prstGeom prst="rect">
            <a:avLst/>
          </a:prstGeom>
          <a:noFill/>
        </p:spPr>
        <p:txBody>
          <a:bodyPr wrap="square" rtlCol="0">
            <a:spAutoFit/>
          </a:bodyPr>
          <a:lstStyle/>
          <a:p>
            <a:pPr algn="ctr"/>
            <a:r>
              <a:rPr lang="en-US" sz="4800" dirty="0">
                <a:latin typeface="Catamaran" panose="020B0604020202020204"/>
              </a:rPr>
              <a:t>Let’s look at </a:t>
            </a:r>
            <a:r>
              <a:rPr lang="en-US" sz="4800" b="1" dirty="0" err="1">
                <a:latin typeface="Catamaran" panose="020B0604020202020204"/>
              </a:rPr>
              <a:t>bubble.c</a:t>
            </a:r>
            <a:r>
              <a:rPr lang="en-US" sz="4800" b="1" dirty="0">
                <a:latin typeface="Catamaran" panose="020B0604020202020204"/>
              </a:rPr>
              <a:t> </a:t>
            </a:r>
            <a:r>
              <a:rPr lang="en-US" sz="4800" dirty="0">
                <a:latin typeface="Catamaran" panose="020B0604020202020204"/>
              </a:rPr>
              <a:t>to see how I implemented bubble sort.</a:t>
            </a:r>
          </a:p>
        </p:txBody>
      </p:sp>
    </p:spTree>
    <p:extLst>
      <p:ext uri="{BB962C8B-B14F-4D97-AF65-F5344CB8AC3E}">
        <p14:creationId xmlns:p14="http://schemas.microsoft.com/office/powerpoint/2010/main" val="3535054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52C6C00-2961-CA38-A791-FD23B915B8BA}"/>
              </a:ext>
            </a:extLst>
          </p:cNvPr>
          <p:cNvSpPr txBox="1"/>
          <p:nvPr/>
        </p:nvSpPr>
        <p:spPr>
          <a:xfrm>
            <a:off x="3262964" y="908009"/>
            <a:ext cx="5356460" cy="2862322"/>
          </a:xfrm>
          <a:prstGeom prst="rect">
            <a:avLst/>
          </a:prstGeom>
          <a:noFill/>
        </p:spPr>
        <p:txBody>
          <a:bodyPr wrap="square" rtlCol="0">
            <a:spAutoFit/>
          </a:bodyPr>
          <a:lstStyle/>
          <a:p>
            <a:pPr algn="ctr"/>
            <a:r>
              <a:rPr lang="en-US" sz="3600" dirty="0">
                <a:latin typeface="Catamaran" panose="020B0604020202020204"/>
              </a:rPr>
              <a:t>Bubble sort thoughts: too many swaps, have to swap each number many times. Let’s just swap directly to the right position!</a:t>
            </a:r>
          </a:p>
        </p:txBody>
      </p:sp>
      <p:sp>
        <p:nvSpPr>
          <p:cNvPr id="2" name="TextBox 1">
            <a:extLst>
              <a:ext uri="{FF2B5EF4-FFF2-40B4-BE49-F238E27FC236}">
                <a16:creationId xmlns:a16="http://schemas.microsoft.com/office/drawing/2014/main" id="{78BE1F58-0726-94BC-9855-FA7881E4FA1C}"/>
              </a:ext>
            </a:extLst>
          </p:cNvPr>
          <p:cNvSpPr txBox="1"/>
          <p:nvPr/>
        </p:nvSpPr>
        <p:spPr>
          <a:xfrm>
            <a:off x="3417770" y="4414814"/>
            <a:ext cx="5356460" cy="1015663"/>
          </a:xfrm>
          <a:prstGeom prst="rect">
            <a:avLst/>
          </a:prstGeom>
          <a:noFill/>
        </p:spPr>
        <p:txBody>
          <a:bodyPr wrap="square" rtlCol="0">
            <a:spAutoFit/>
          </a:bodyPr>
          <a:lstStyle/>
          <a:p>
            <a:pPr algn="ctr"/>
            <a:r>
              <a:rPr lang="en-US" sz="6000" b="1" dirty="0">
                <a:latin typeface="Catamaran" panose="020B0604020202020204"/>
              </a:rPr>
              <a:t>Selection Sort!</a:t>
            </a:r>
          </a:p>
        </p:txBody>
      </p:sp>
    </p:spTree>
    <p:extLst>
      <p:ext uri="{BB962C8B-B14F-4D97-AF65-F5344CB8AC3E}">
        <p14:creationId xmlns:p14="http://schemas.microsoft.com/office/powerpoint/2010/main" val="233364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Selection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sp>
        <p:nvSpPr>
          <p:cNvPr id="13" name="Arrow: Up 12">
            <a:extLst>
              <a:ext uri="{FF2B5EF4-FFF2-40B4-BE49-F238E27FC236}">
                <a16:creationId xmlns:a16="http://schemas.microsoft.com/office/drawing/2014/main" id="{1612F62B-E0AC-7F71-217F-7ED15960B43B}"/>
              </a:ext>
            </a:extLst>
          </p:cNvPr>
          <p:cNvSpPr/>
          <p:nvPr/>
        </p:nvSpPr>
        <p:spPr>
          <a:xfrm>
            <a:off x="2117557" y="4297680"/>
            <a:ext cx="543827" cy="943276"/>
          </a:xfrm>
          <a:prstGeom prst="up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D4CF0AEE-DD26-4556-8B33-D6251547E5B9}"/>
              </a:ext>
            </a:extLst>
          </p:cNvPr>
          <p:cNvSpPr/>
          <p:nvPr/>
        </p:nvSpPr>
        <p:spPr>
          <a:xfrm>
            <a:off x="2117557" y="2048122"/>
            <a:ext cx="543827" cy="91921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9D72FC-3089-0A61-8846-B954E1EF9FD9}"/>
              </a:ext>
            </a:extLst>
          </p:cNvPr>
          <p:cNvSpPr txBox="1"/>
          <p:nvPr/>
        </p:nvSpPr>
        <p:spPr>
          <a:xfrm>
            <a:off x="1467851" y="1577041"/>
            <a:ext cx="1843237" cy="461665"/>
          </a:xfrm>
          <a:prstGeom prst="rect">
            <a:avLst/>
          </a:prstGeom>
          <a:noFill/>
        </p:spPr>
        <p:txBody>
          <a:bodyPr wrap="square" rtlCol="0">
            <a:spAutoFit/>
          </a:bodyPr>
          <a:lstStyle/>
          <a:p>
            <a:pPr algn="ctr"/>
            <a:r>
              <a:rPr lang="en-US" sz="2400" dirty="0">
                <a:latin typeface="Catamaran" panose="020B0604020202020204"/>
              </a:rPr>
              <a:t>Min element</a:t>
            </a:r>
          </a:p>
        </p:txBody>
      </p:sp>
      <p:sp>
        <p:nvSpPr>
          <p:cNvPr id="4" name="Arrow: Down 3">
            <a:extLst>
              <a:ext uri="{FF2B5EF4-FFF2-40B4-BE49-F238E27FC236}">
                <a16:creationId xmlns:a16="http://schemas.microsoft.com/office/drawing/2014/main" id="{01FC3A4E-B325-3D02-0CC1-9CDC58ACDC6C}"/>
              </a:ext>
            </a:extLst>
          </p:cNvPr>
          <p:cNvSpPr/>
          <p:nvPr/>
        </p:nvSpPr>
        <p:spPr>
          <a:xfrm>
            <a:off x="6417594" y="2060195"/>
            <a:ext cx="543827" cy="91921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5E4270-6C7C-C1D5-A157-8561C45FECF4}"/>
              </a:ext>
            </a:extLst>
          </p:cNvPr>
          <p:cNvSpPr txBox="1"/>
          <p:nvPr/>
        </p:nvSpPr>
        <p:spPr>
          <a:xfrm>
            <a:off x="5767888" y="1589114"/>
            <a:ext cx="1843237" cy="461665"/>
          </a:xfrm>
          <a:prstGeom prst="rect">
            <a:avLst/>
          </a:prstGeom>
          <a:noFill/>
        </p:spPr>
        <p:txBody>
          <a:bodyPr wrap="square" rtlCol="0">
            <a:spAutoFit/>
          </a:bodyPr>
          <a:lstStyle/>
          <a:p>
            <a:pPr algn="ctr"/>
            <a:r>
              <a:rPr lang="en-US" sz="2400" dirty="0">
                <a:latin typeface="Catamaran" panose="020B0604020202020204"/>
              </a:rPr>
              <a:t>Min element</a:t>
            </a:r>
          </a:p>
        </p:txBody>
      </p:sp>
      <p:sp>
        <p:nvSpPr>
          <p:cNvPr id="6" name="Arrow: Down 5">
            <a:extLst>
              <a:ext uri="{FF2B5EF4-FFF2-40B4-BE49-F238E27FC236}">
                <a16:creationId xmlns:a16="http://schemas.microsoft.com/office/drawing/2014/main" id="{3223F8ED-DF4F-61BC-E750-CCE014473A83}"/>
              </a:ext>
            </a:extLst>
          </p:cNvPr>
          <p:cNvSpPr/>
          <p:nvPr/>
        </p:nvSpPr>
        <p:spPr>
          <a:xfrm>
            <a:off x="7499550" y="2060195"/>
            <a:ext cx="543827" cy="91921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58604F-103B-8E48-F3F9-802AB07D299E}"/>
              </a:ext>
            </a:extLst>
          </p:cNvPr>
          <p:cNvSpPr txBox="1"/>
          <p:nvPr/>
        </p:nvSpPr>
        <p:spPr>
          <a:xfrm>
            <a:off x="6849844" y="1589114"/>
            <a:ext cx="1843237" cy="461665"/>
          </a:xfrm>
          <a:prstGeom prst="rect">
            <a:avLst/>
          </a:prstGeom>
          <a:noFill/>
        </p:spPr>
        <p:txBody>
          <a:bodyPr wrap="square" rtlCol="0">
            <a:spAutoFit/>
          </a:bodyPr>
          <a:lstStyle/>
          <a:p>
            <a:pPr algn="ctr"/>
            <a:r>
              <a:rPr lang="en-US" sz="2400" dirty="0">
                <a:latin typeface="Catamaran" panose="020B0604020202020204"/>
              </a:rPr>
              <a:t>Min element</a:t>
            </a:r>
          </a:p>
        </p:txBody>
      </p:sp>
      <p:pic>
        <p:nvPicPr>
          <p:cNvPr id="11" name="Picture 10">
            <a:extLst>
              <a:ext uri="{FF2B5EF4-FFF2-40B4-BE49-F238E27FC236}">
                <a16:creationId xmlns:a16="http://schemas.microsoft.com/office/drawing/2014/main" id="{A98F5671-3891-EC65-D161-BE784F2D2D0B}"/>
              </a:ext>
            </a:extLst>
          </p:cNvPr>
          <p:cNvPicPr>
            <a:picLocks noChangeAspect="1"/>
          </p:cNvPicPr>
          <p:nvPr/>
        </p:nvPicPr>
        <p:blipFill>
          <a:blip r:embed="rId2"/>
          <a:stretch>
            <a:fillRect/>
          </a:stretch>
        </p:blipFill>
        <p:spPr>
          <a:xfrm>
            <a:off x="1852562" y="4622904"/>
            <a:ext cx="8673677" cy="1236104"/>
          </a:xfrm>
          <a:prstGeom prst="rect">
            <a:avLst/>
          </a:prstGeom>
        </p:spPr>
      </p:pic>
      <p:pic>
        <p:nvPicPr>
          <p:cNvPr id="16" name="Picture 15">
            <a:extLst>
              <a:ext uri="{FF2B5EF4-FFF2-40B4-BE49-F238E27FC236}">
                <a16:creationId xmlns:a16="http://schemas.microsoft.com/office/drawing/2014/main" id="{DDDB1055-C95B-26BD-647E-19E04028803F}"/>
              </a:ext>
            </a:extLst>
          </p:cNvPr>
          <p:cNvPicPr>
            <a:picLocks noChangeAspect="1"/>
          </p:cNvPicPr>
          <p:nvPr/>
        </p:nvPicPr>
        <p:blipFill>
          <a:blip r:embed="rId3"/>
          <a:stretch>
            <a:fillRect/>
          </a:stretch>
        </p:blipFill>
        <p:spPr>
          <a:xfrm>
            <a:off x="1808592" y="3037139"/>
            <a:ext cx="8717647" cy="1159568"/>
          </a:xfrm>
          <a:prstGeom prst="rect">
            <a:avLst/>
          </a:prstGeom>
        </p:spPr>
      </p:pic>
      <p:sp>
        <p:nvSpPr>
          <p:cNvPr id="20" name="Right Bracket 19">
            <a:extLst>
              <a:ext uri="{FF2B5EF4-FFF2-40B4-BE49-F238E27FC236}">
                <a16:creationId xmlns:a16="http://schemas.microsoft.com/office/drawing/2014/main" id="{7D635468-F40B-CA43-81FE-5032374F4928}"/>
              </a:ext>
            </a:extLst>
          </p:cNvPr>
          <p:cNvSpPr/>
          <p:nvPr/>
        </p:nvSpPr>
        <p:spPr>
          <a:xfrm rot="5400000">
            <a:off x="4797347" y="1809131"/>
            <a:ext cx="426199" cy="5201351"/>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688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1" nodeType="clickEffect">
                                  <p:stCondLst>
                                    <p:cond delay="0"/>
                                  </p:stCondLst>
                                  <p:childTnLst>
                                    <p:animMotion origin="layout" path="M -3.54167E-6 -3.7037E-7 L 0.08711 0.00069 " pathEditMode="fixed" rAng="0" ptsTypes="AA">
                                      <p:cBhvr>
                                        <p:cTn id="19" dur="2000" fill="hold"/>
                                        <p:tgtEl>
                                          <p:spTgt spid="13"/>
                                        </p:tgtEl>
                                        <p:attrNameLst>
                                          <p:attrName>ppt_x</p:attrName>
                                          <p:attrName>ppt_y</p:attrName>
                                        </p:attrNameLst>
                                      </p:cBhvr>
                                      <p:rCtr x="4349" y="23"/>
                                    </p:animMotion>
                                  </p:childTnLst>
                                </p:cTn>
                              </p:par>
                            </p:childTnLst>
                          </p:cTn>
                        </p:par>
                        <p:par>
                          <p:cTn id="20" fill="hold">
                            <p:stCondLst>
                              <p:cond delay="2000"/>
                            </p:stCondLst>
                            <p:childTnLst>
                              <p:par>
                                <p:cTn id="21" presetID="63" presetClass="path" presetSubtype="0" accel="50000" decel="50000" fill="hold" grpId="2" nodeType="afterEffect">
                                  <p:stCondLst>
                                    <p:cond delay="0"/>
                                  </p:stCondLst>
                                  <p:childTnLst>
                                    <p:animMotion origin="layout" path="M 0.08711 0.00069 L 0.18138 -3.7037E-7 " pathEditMode="fixed" rAng="0" ptsTypes="AA">
                                      <p:cBhvr>
                                        <p:cTn id="22" dur="2000" fill="hold"/>
                                        <p:tgtEl>
                                          <p:spTgt spid="13"/>
                                        </p:tgtEl>
                                        <p:attrNameLst>
                                          <p:attrName>ppt_x</p:attrName>
                                          <p:attrName>ppt_y</p:attrName>
                                        </p:attrNameLst>
                                      </p:cBhvr>
                                      <p:rCtr x="4674" y="0"/>
                                    </p:animMotion>
                                  </p:childTnLst>
                                </p:cTn>
                              </p:par>
                            </p:childTnLst>
                          </p:cTn>
                        </p:par>
                        <p:par>
                          <p:cTn id="23" fill="hold">
                            <p:stCondLst>
                              <p:cond delay="4000"/>
                            </p:stCondLst>
                            <p:childTnLst>
                              <p:par>
                                <p:cTn id="24" presetID="63" presetClass="path" presetSubtype="0" accel="50000" decel="50000" fill="hold" grpId="3" nodeType="afterEffect">
                                  <p:stCondLst>
                                    <p:cond delay="0"/>
                                  </p:stCondLst>
                                  <p:childTnLst>
                                    <p:animMotion origin="layout" path="M 0.18138 4.07407E-6 L 0.26485 -0.00069 " pathEditMode="relative" rAng="0" ptsTypes="AA">
                                      <p:cBhvr>
                                        <p:cTn id="25" dur="2000" fill="hold"/>
                                        <p:tgtEl>
                                          <p:spTgt spid="13"/>
                                        </p:tgtEl>
                                        <p:attrNameLst>
                                          <p:attrName>ppt_x</p:attrName>
                                          <p:attrName>ppt_y</p:attrName>
                                        </p:attrNameLst>
                                      </p:cBhvr>
                                      <p:rCtr x="4180" y="0"/>
                                    </p:animMotion>
                                  </p:childTnLst>
                                </p:cTn>
                              </p:par>
                            </p:childTnLst>
                          </p:cTn>
                        </p:par>
                        <p:par>
                          <p:cTn id="26" fill="hold">
                            <p:stCondLst>
                              <p:cond delay="6000"/>
                            </p:stCondLst>
                            <p:childTnLst>
                              <p:par>
                                <p:cTn id="27" presetID="63" presetClass="path" presetSubtype="0" accel="50000" decel="50000" fill="hold" grpId="4" nodeType="afterEffect">
                                  <p:stCondLst>
                                    <p:cond delay="0"/>
                                  </p:stCondLst>
                                  <p:childTnLst>
                                    <p:animMotion origin="layout" path="M 0.26485 -0.0007 L 0.35222 -0.00139 " pathEditMode="relative" rAng="0" ptsTypes="AA">
                                      <p:cBhvr>
                                        <p:cTn id="28" dur="2000" fill="hold"/>
                                        <p:tgtEl>
                                          <p:spTgt spid="13"/>
                                        </p:tgtEl>
                                        <p:attrNameLst>
                                          <p:attrName>ppt_x</p:attrName>
                                          <p:attrName>ppt_y</p:attrName>
                                        </p:attrNameLst>
                                      </p:cBhvr>
                                      <p:rCtr x="4414" y="69"/>
                                    </p:animMotion>
                                  </p:childTnLst>
                                </p:cTn>
                              </p:par>
                            </p:childTnLst>
                          </p:cTn>
                        </p:par>
                        <p:par>
                          <p:cTn id="29" fill="hold">
                            <p:stCondLst>
                              <p:cond delay="8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xit" presetSubtype="0" fill="hold" grpId="1"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63" presetClass="path" presetSubtype="0" accel="50000" decel="50000" fill="hold" grpId="5" nodeType="clickEffect">
                                  <p:stCondLst>
                                    <p:cond delay="0"/>
                                  </p:stCondLst>
                                  <p:childTnLst>
                                    <p:animMotion origin="layout" path="M 0.35222 -0.00139 L 0.44089 -0.00301 " pathEditMode="relative" rAng="0" ptsTypes="AA">
                                      <p:cBhvr>
                                        <p:cTn id="45" dur="2000" fill="hold"/>
                                        <p:tgtEl>
                                          <p:spTgt spid="13"/>
                                        </p:tgtEl>
                                        <p:attrNameLst>
                                          <p:attrName>ppt_x</p:attrName>
                                          <p:attrName>ppt_y</p:attrName>
                                        </p:attrNameLst>
                                      </p:cBhvr>
                                      <p:rCtr x="4453" y="0"/>
                                    </p:animMotion>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xit" presetSubtype="0" fill="hold" grpId="1"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6" nodeType="clickEffect">
                                  <p:stCondLst>
                                    <p:cond delay="0"/>
                                  </p:stCondLst>
                                  <p:childTnLst>
                                    <p:animMotion origin="layout" path="M 0.44089 -0.00301 L 0.52917 -0.0037 " pathEditMode="relative" rAng="0" ptsTypes="AA">
                                      <p:cBhvr>
                                        <p:cTn id="62" dur="2000" fill="hold"/>
                                        <p:tgtEl>
                                          <p:spTgt spid="13"/>
                                        </p:tgtEl>
                                        <p:attrNameLst>
                                          <p:attrName>ppt_x</p:attrName>
                                          <p:attrName>ppt_y</p:attrName>
                                        </p:attrNameLst>
                                      </p:cBhvr>
                                      <p:rCtr x="4414" y="0"/>
                                    </p:animMotion>
                                  </p:childTnLst>
                                </p:cTn>
                              </p:par>
                            </p:childTnLst>
                          </p:cTn>
                        </p:par>
                        <p:par>
                          <p:cTn id="63" fill="hold">
                            <p:stCondLst>
                              <p:cond delay="2000"/>
                            </p:stCondLst>
                            <p:childTnLst>
                              <p:par>
                                <p:cTn id="64" presetID="63" presetClass="path" presetSubtype="0" accel="50000" decel="50000" fill="hold" grpId="7" nodeType="afterEffect">
                                  <p:stCondLst>
                                    <p:cond delay="0"/>
                                  </p:stCondLst>
                                  <p:childTnLst>
                                    <p:animMotion origin="layout" path="M 0.52917 -0.00371 L 0.62032 -0.00579 " pathEditMode="relative" rAng="0" ptsTypes="AA">
                                      <p:cBhvr>
                                        <p:cTn id="65" dur="2000" fill="hold"/>
                                        <p:tgtEl>
                                          <p:spTgt spid="13"/>
                                        </p:tgtEl>
                                        <p:attrNameLst>
                                          <p:attrName>ppt_x</p:attrName>
                                          <p:attrName>ppt_y</p:attrName>
                                        </p:attrNameLst>
                                      </p:cBhvr>
                                      <p:rCtr x="4531" y="-69"/>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P spid="13" grpId="6" animBg="1"/>
      <p:bldP spid="13" grpId="7" animBg="1"/>
      <p:bldP spid="2" grpId="0" animBg="1"/>
      <p:bldP spid="2" grpId="1" animBg="1"/>
      <p:bldP spid="3" grpId="0"/>
      <p:bldP spid="3" grpId="1"/>
      <p:bldP spid="4" grpId="0" animBg="1"/>
      <p:bldP spid="4" grpId="1" animBg="1"/>
      <p:bldP spid="5" grpId="0"/>
      <p:bldP spid="5" grpId="1"/>
      <p:bldP spid="6" grpId="0" animBg="1"/>
      <p:bldP spid="8"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Selection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1" name="Picture 10">
            <a:extLst>
              <a:ext uri="{FF2B5EF4-FFF2-40B4-BE49-F238E27FC236}">
                <a16:creationId xmlns:a16="http://schemas.microsoft.com/office/drawing/2014/main" id="{A98F5671-3891-EC65-D161-BE784F2D2D0B}"/>
              </a:ext>
            </a:extLst>
          </p:cNvPr>
          <p:cNvPicPr>
            <a:picLocks noChangeAspect="1"/>
          </p:cNvPicPr>
          <p:nvPr/>
        </p:nvPicPr>
        <p:blipFill>
          <a:blip r:embed="rId2"/>
          <a:stretch>
            <a:fillRect/>
          </a:stretch>
        </p:blipFill>
        <p:spPr>
          <a:xfrm>
            <a:off x="1761910" y="3018317"/>
            <a:ext cx="8673677" cy="1236104"/>
          </a:xfrm>
          <a:prstGeom prst="rect">
            <a:avLst/>
          </a:prstGeom>
        </p:spPr>
      </p:pic>
      <p:pic>
        <p:nvPicPr>
          <p:cNvPr id="12" name="Picture 11">
            <a:extLst>
              <a:ext uri="{FF2B5EF4-FFF2-40B4-BE49-F238E27FC236}">
                <a16:creationId xmlns:a16="http://schemas.microsoft.com/office/drawing/2014/main" id="{291FC8BE-370D-7E5F-10C6-04FB215BE435}"/>
              </a:ext>
            </a:extLst>
          </p:cNvPr>
          <p:cNvPicPr>
            <a:picLocks noChangeAspect="1"/>
          </p:cNvPicPr>
          <p:nvPr/>
        </p:nvPicPr>
        <p:blipFill>
          <a:blip r:embed="rId3"/>
          <a:stretch>
            <a:fillRect/>
          </a:stretch>
        </p:blipFill>
        <p:spPr>
          <a:xfrm>
            <a:off x="1783896" y="4543618"/>
            <a:ext cx="8673677" cy="1159974"/>
          </a:xfrm>
          <a:prstGeom prst="rect">
            <a:avLst/>
          </a:prstGeom>
        </p:spPr>
      </p:pic>
      <p:pic>
        <p:nvPicPr>
          <p:cNvPr id="14" name="Picture 13">
            <a:extLst>
              <a:ext uri="{FF2B5EF4-FFF2-40B4-BE49-F238E27FC236}">
                <a16:creationId xmlns:a16="http://schemas.microsoft.com/office/drawing/2014/main" id="{69FD9126-BC73-A177-86F6-97CAE2D2A786}"/>
              </a:ext>
            </a:extLst>
          </p:cNvPr>
          <p:cNvPicPr>
            <a:picLocks noChangeAspect="1"/>
          </p:cNvPicPr>
          <p:nvPr/>
        </p:nvPicPr>
        <p:blipFill>
          <a:blip r:embed="rId4"/>
          <a:stretch>
            <a:fillRect/>
          </a:stretch>
        </p:blipFill>
        <p:spPr>
          <a:xfrm>
            <a:off x="1761910" y="1612494"/>
            <a:ext cx="8717647" cy="1159568"/>
          </a:xfrm>
          <a:prstGeom prst="rect">
            <a:avLst/>
          </a:prstGeom>
        </p:spPr>
      </p:pic>
      <p:sp>
        <p:nvSpPr>
          <p:cNvPr id="15" name="Right Bracket 14">
            <a:extLst>
              <a:ext uri="{FF2B5EF4-FFF2-40B4-BE49-F238E27FC236}">
                <a16:creationId xmlns:a16="http://schemas.microsoft.com/office/drawing/2014/main" id="{ECF5C766-7714-6CEB-CECE-6FD7A0249BF0}"/>
              </a:ext>
            </a:extLst>
          </p:cNvPr>
          <p:cNvSpPr/>
          <p:nvPr/>
        </p:nvSpPr>
        <p:spPr>
          <a:xfrm rot="5400000">
            <a:off x="4840962" y="271106"/>
            <a:ext cx="379382" cy="5201351"/>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2A7BAABE-9379-51C0-4B34-169E6FB42327}"/>
              </a:ext>
            </a:extLst>
          </p:cNvPr>
          <p:cNvSpPr/>
          <p:nvPr/>
        </p:nvSpPr>
        <p:spPr>
          <a:xfrm rot="5400000">
            <a:off x="4812144" y="2685198"/>
            <a:ext cx="379382" cy="3272812"/>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80AC552-7900-E28A-FB4F-00697362D47F}"/>
              </a:ext>
            </a:extLst>
          </p:cNvPr>
          <p:cNvSpPr txBox="1"/>
          <p:nvPr/>
        </p:nvSpPr>
        <p:spPr>
          <a:xfrm>
            <a:off x="9492583" y="5696024"/>
            <a:ext cx="1262984" cy="523220"/>
          </a:xfrm>
          <a:prstGeom prst="rect">
            <a:avLst/>
          </a:prstGeom>
          <a:noFill/>
        </p:spPr>
        <p:txBody>
          <a:bodyPr wrap="square" rtlCol="0">
            <a:spAutoFit/>
          </a:bodyPr>
          <a:lstStyle/>
          <a:p>
            <a:r>
              <a:rPr lang="en-US" sz="2800" dirty="0" err="1">
                <a:latin typeface="Catamaran" panose="020B0604020202020204"/>
              </a:rPr>
              <a:t>Etc</a:t>
            </a:r>
            <a:r>
              <a:rPr lang="en-US" sz="2800" dirty="0">
                <a:latin typeface="Catamaran" panose="020B0604020202020204"/>
              </a:rPr>
              <a:t>…</a:t>
            </a:r>
          </a:p>
        </p:txBody>
      </p:sp>
    </p:spTree>
    <p:extLst>
      <p:ext uri="{BB962C8B-B14F-4D97-AF65-F5344CB8AC3E}">
        <p14:creationId xmlns:p14="http://schemas.microsoft.com/office/powerpoint/2010/main" val="34903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2800" b="1" dirty="0"/>
              <a:t>In pairs, tackle ‘temps’:</a:t>
            </a:r>
            <a:endParaRPr lang="en-US" sz="2800" dirty="0"/>
          </a:p>
          <a:p>
            <a:pPr marL="529162" indent="-342900">
              <a:buFont typeface="Arial" panose="020B0604020202020204" pitchFamily="34" charset="0"/>
              <a:buChar char="•"/>
            </a:pPr>
            <a:r>
              <a:rPr lang="en-US" sz="2800" dirty="0"/>
              <a:t>Sort the cities by average temperature to practice a sorting algo + structs.</a:t>
            </a:r>
          </a:p>
          <a:p>
            <a:pPr marL="529162" indent="-342900">
              <a:buFont typeface="Arial" panose="020B0604020202020204" pitchFamily="34" charset="0"/>
              <a:buChar char="•"/>
            </a:pPr>
            <a:r>
              <a:rPr lang="en-US" sz="2800" u="sng" dirty="0"/>
              <a:t>See Slack for instruction file.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37BDB98F-1271-CFE0-985A-370468244DE4}"/>
              </a:ext>
            </a:extLst>
          </p:cNvPr>
          <p:cNvSpPr>
            <a:spLocks noGrp="1"/>
          </p:cNvSpPr>
          <p:nvPr>
            <p:ph sz="quarter" idx="13"/>
          </p:nvPr>
        </p:nvSpPr>
        <p:spPr>
          <a:xfrm>
            <a:off x="10456863" y="974725"/>
            <a:ext cx="1768475" cy="500063"/>
          </a:xfrm>
        </p:spPr>
        <p:txBody>
          <a:bodyPr/>
          <a:lstStyle/>
          <a:p>
            <a:r>
              <a:rPr lang="en-US" dirty="0"/>
              <a:t>Arrays</a:t>
            </a:r>
          </a:p>
        </p:txBody>
      </p:sp>
      <p:pic>
        <p:nvPicPr>
          <p:cNvPr id="1028" name="Picture 4" descr="Boston Location Icon | Location icon, Icon, Icon design">
            <a:extLst>
              <a:ext uri="{FF2B5EF4-FFF2-40B4-BE49-F238E27FC236}">
                <a16:creationId xmlns:a16="http://schemas.microsoft.com/office/drawing/2014/main" id="{4F9B5612-F3CD-E8AB-4A4D-7D609ED3CA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36" r="16777"/>
          <a:stretch/>
        </p:blipFill>
        <p:spPr bwMode="auto">
          <a:xfrm>
            <a:off x="5614468" y="4245429"/>
            <a:ext cx="1270389" cy="14287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Vector Statue Of Liberty Outline Icon Stock Illustration - Download Image  Now - Icon, New York City, Statue of Liberty - New York City - iStock">
            <a:extLst>
              <a:ext uri="{FF2B5EF4-FFF2-40B4-BE49-F238E27FC236}">
                <a16:creationId xmlns:a16="http://schemas.microsoft.com/office/drawing/2014/main" id="{08926EFC-E0DE-9D17-CFDB-A2E9AEDA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4812" y="4307241"/>
            <a:ext cx="1305119" cy="13051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icago Icon by Tyler D. Barron on Dribbble">
            <a:extLst>
              <a:ext uri="{FF2B5EF4-FFF2-40B4-BE49-F238E27FC236}">
                <a16:creationId xmlns:a16="http://schemas.microsoft.com/office/drawing/2014/main" id="{50D21945-3F5E-6D95-3428-7B82C6D55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0065" y="4352730"/>
            <a:ext cx="1390261" cy="104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65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4400" dirty="0"/>
              <a:t>Implement </a:t>
            </a:r>
            <a:r>
              <a:rPr lang="en-US" sz="4400" b="1" dirty="0"/>
              <a:t>selection sort </a:t>
            </a:r>
            <a:r>
              <a:rPr lang="en-US" sz="4400" dirty="0"/>
              <a:t>in </a:t>
            </a:r>
            <a:r>
              <a:rPr lang="en-US" sz="4400" b="1" dirty="0" err="1"/>
              <a:t>selection.c</a:t>
            </a:r>
            <a:r>
              <a:rPr lang="en-US" sz="4400" b="1" dirty="0"/>
              <a:t> </a:t>
            </a:r>
            <a:r>
              <a:rPr lang="en-US" sz="4400" dirty="0"/>
              <a:t>(see Slack)</a:t>
            </a:r>
            <a:endParaRPr lang="en-US" sz="4400" b="1"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EA355E86-F38F-092C-2400-DCBC19BD2BA7}"/>
              </a:ext>
            </a:extLst>
          </p:cNvPr>
          <p:cNvSpPr>
            <a:spLocks noGrp="1"/>
          </p:cNvSpPr>
          <p:nvPr>
            <p:ph sz="quarter" idx="13"/>
          </p:nvPr>
        </p:nvSpPr>
        <p:spPr>
          <a:xfrm>
            <a:off x="10456863" y="974725"/>
            <a:ext cx="1768475" cy="500063"/>
          </a:xfrm>
          <a:solidFill>
            <a:srgbClr val="7030A0"/>
          </a:solidFill>
        </p:spPr>
        <p:txBody>
          <a:bodyPr/>
          <a:lstStyle/>
          <a:p>
            <a:r>
              <a:rPr lang="en-US" dirty="0">
                <a:solidFill>
                  <a:schemeClr val="bg1"/>
                </a:solidFill>
              </a:rPr>
              <a:t>Sorting</a:t>
            </a:r>
          </a:p>
        </p:txBody>
      </p:sp>
      <p:pic>
        <p:nvPicPr>
          <p:cNvPr id="2050" name="Picture 2" descr="Sorting Algorithms | Brilliant Math &amp; Science Wiki">
            <a:extLst>
              <a:ext uri="{FF2B5EF4-FFF2-40B4-BE49-F238E27FC236}">
                <a16:creationId xmlns:a16="http://schemas.microsoft.com/office/drawing/2014/main" id="{8A4AB6A8-7C40-22DE-5E42-4A28C5C77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005" y="3753802"/>
            <a:ext cx="3522881" cy="198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53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9A67B8-EBCC-4AA7-558A-8560C0594793}"/>
              </a:ext>
            </a:extLst>
          </p:cNvPr>
          <p:cNvSpPr>
            <a:spLocks noGrp="1"/>
          </p:cNvSpPr>
          <p:nvPr>
            <p:ph type="title"/>
          </p:nvPr>
        </p:nvSpPr>
        <p:spPr/>
        <p:txBody>
          <a:bodyPr/>
          <a:lstStyle/>
          <a:p>
            <a:r>
              <a:rPr lang="en-US" dirty="0"/>
              <a:t>Merge Sort</a:t>
            </a:r>
          </a:p>
        </p:txBody>
      </p:sp>
      <p:sp>
        <p:nvSpPr>
          <p:cNvPr id="7" name="Content Placeholder 6">
            <a:extLst>
              <a:ext uri="{FF2B5EF4-FFF2-40B4-BE49-F238E27FC236}">
                <a16:creationId xmlns:a16="http://schemas.microsoft.com/office/drawing/2014/main" id="{7AB8A3D6-36C4-A13C-692D-F2BA7FF01844}"/>
              </a:ext>
            </a:extLst>
          </p:cNvPr>
          <p:cNvSpPr>
            <a:spLocks noGrp="1"/>
          </p:cNvSpPr>
          <p:nvPr>
            <p:ph sz="quarter" idx="10"/>
          </p:nvPr>
        </p:nvSpPr>
        <p:spPr>
          <a:solidFill>
            <a:srgbClr val="7030A0"/>
          </a:solidFill>
        </p:spPr>
        <p:txBody>
          <a:bodyPr/>
          <a:lstStyle/>
          <a:p>
            <a:r>
              <a:rPr lang="en-US" dirty="0">
                <a:solidFill>
                  <a:schemeClr val="bg1"/>
                </a:solidFill>
              </a:rPr>
              <a:t>Sorting</a:t>
            </a:r>
          </a:p>
        </p:txBody>
      </p:sp>
      <p:pic>
        <p:nvPicPr>
          <p:cNvPr id="14" name="Picture 13">
            <a:extLst>
              <a:ext uri="{FF2B5EF4-FFF2-40B4-BE49-F238E27FC236}">
                <a16:creationId xmlns:a16="http://schemas.microsoft.com/office/drawing/2014/main" id="{69FD9126-BC73-A177-86F6-97CAE2D2A786}"/>
              </a:ext>
            </a:extLst>
          </p:cNvPr>
          <p:cNvPicPr>
            <a:picLocks noChangeAspect="1"/>
          </p:cNvPicPr>
          <p:nvPr/>
        </p:nvPicPr>
        <p:blipFill>
          <a:blip r:embed="rId2"/>
          <a:stretch>
            <a:fillRect/>
          </a:stretch>
        </p:blipFill>
        <p:spPr>
          <a:xfrm>
            <a:off x="1761910" y="1612494"/>
            <a:ext cx="8717647" cy="1159568"/>
          </a:xfrm>
          <a:prstGeom prst="rect">
            <a:avLst/>
          </a:prstGeom>
        </p:spPr>
      </p:pic>
    </p:spTree>
    <p:extLst>
      <p:ext uri="{BB962C8B-B14F-4D97-AF65-F5344CB8AC3E}">
        <p14:creationId xmlns:p14="http://schemas.microsoft.com/office/powerpoint/2010/main" val="409157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090EAD-DE76-D600-046D-80FCD429DF7D}"/>
              </a:ext>
            </a:extLst>
          </p:cNvPr>
          <p:cNvSpPr>
            <a:spLocks noGrp="1"/>
          </p:cNvSpPr>
          <p:nvPr>
            <p:ph type="title"/>
          </p:nvPr>
        </p:nvSpPr>
        <p:spPr/>
        <p:txBody>
          <a:bodyPr/>
          <a:lstStyle/>
          <a:p>
            <a:r>
              <a:rPr lang="en-US" sz="4000" dirty="0"/>
              <a:t>Today’s plan</a:t>
            </a:r>
          </a:p>
        </p:txBody>
      </p:sp>
      <p:sp>
        <p:nvSpPr>
          <p:cNvPr id="7" name="Title 6">
            <a:extLst>
              <a:ext uri="{FF2B5EF4-FFF2-40B4-BE49-F238E27FC236}">
                <a16:creationId xmlns:a16="http://schemas.microsoft.com/office/drawing/2014/main" id="{1C4BC4A6-2030-8EE4-3971-E28BBA10DE65}"/>
              </a:ext>
            </a:extLst>
          </p:cNvPr>
          <p:cNvSpPr>
            <a:spLocks noGrp="1"/>
          </p:cNvSpPr>
          <p:nvPr>
            <p:ph type="title" idx="2"/>
          </p:nvPr>
        </p:nvSpPr>
        <p:spPr>
          <a:xfrm>
            <a:off x="2272228" y="2243800"/>
            <a:ext cx="3450000" cy="703600"/>
          </a:xfrm>
        </p:spPr>
        <p:txBody>
          <a:bodyPr/>
          <a:lstStyle/>
          <a:p>
            <a:r>
              <a:rPr lang="en-US" sz="4000" dirty="0"/>
              <a:t>Structs</a:t>
            </a:r>
          </a:p>
        </p:txBody>
      </p:sp>
      <p:sp>
        <p:nvSpPr>
          <p:cNvPr id="6" name="Subtitle 5">
            <a:extLst>
              <a:ext uri="{FF2B5EF4-FFF2-40B4-BE49-F238E27FC236}">
                <a16:creationId xmlns:a16="http://schemas.microsoft.com/office/drawing/2014/main" id="{50EDF345-173B-F114-E94B-367A18B758E5}"/>
              </a:ext>
            </a:extLst>
          </p:cNvPr>
          <p:cNvSpPr>
            <a:spLocks noGrp="1"/>
          </p:cNvSpPr>
          <p:nvPr>
            <p:ph type="subTitle" idx="1"/>
          </p:nvPr>
        </p:nvSpPr>
        <p:spPr>
          <a:xfrm>
            <a:off x="2272228" y="2924233"/>
            <a:ext cx="2790000" cy="646400"/>
          </a:xfrm>
        </p:spPr>
        <p:txBody>
          <a:bodyPr/>
          <a:lstStyle/>
          <a:p>
            <a:r>
              <a:rPr lang="en-US" sz="2400" dirty="0"/>
              <a:t>Organizing data!</a:t>
            </a:r>
          </a:p>
        </p:txBody>
      </p:sp>
      <p:sp>
        <p:nvSpPr>
          <p:cNvPr id="8" name="Title 7">
            <a:extLst>
              <a:ext uri="{FF2B5EF4-FFF2-40B4-BE49-F238E27FC236}">
                <a16:creationId xmlns:a16="http://schemas.microsoft.com/office/drawing/2014/main" id="{AC6DF738-000B-90A8-C607-A197978E8EBF}"/>
              </a:ext>
            </a:extLst>
          </p:cNvPr>
          <p:cNvSpPr>
            <a:spLocks noGrp="1"/>
          </p:cNvSpPr>
          <p:nvPr>
            <p:ph type="title" idx="3"/>
          </p:nvPr>
        </p:nvSpPr>
        <p:spPr>
          <a:xfrm>
            <a:off x="7735620" y="2243800"/>
            <a:ext cx="3391133" cy="703600"/>
          </a:xfrm>
        </p:spPr>
        <p:txBody>
          <a:bodyPr/>
          <a:lstStyle/>
          <a:p>
            <a:r>
              <a:rPr lang="en-US" sz="4000" dirty="0"/>
              <a:t>Recursion</a:t>
            </a:r>
          </a:p>
        </p:txBody>
      </p:sp>
      <p:sp>
        <p:nvSpPr>
          <p:cNvPr id="9" name="Subtitle 8">
            <a:extLst>
              <a:ext uri="{FF2B5EF4-FFF2-40B4-BE49-F238E27FC236}">
                <a16:creationId xmlns:a16="http://schemas.microsoft.com/office/drawing/2014/main" id="{DECDC5B8-D09B-A336-2F2F-A6480C8957C1}"/>
              </a:ext>
            </a:extLst>
          </p:cNvPr>
          <p:cNvSpPr>
            <a:spLocks noGrp="1"/>
          </p:cNvSpPr>
          <p:nvPr>
            <p:ph type="subTitle" idx="4"/>
          </p:nvPr>
        </p:nvSpPr>
        <p:spPr>
          <a:xfrm>
            <a:off x="7735620" y="2879132"/>
            <a:ext cx="3391130" cy="646400"/>
          </a:xfrm>
        </p:spPr>
        <p:txBody>
          <a:bodyPr/>
          <a:lstStyle/>
          <a:p>
            <a:r>
              <a:rPr lang="en-US" sz="2400" dirty="0" err="1"/>
              <a:t>Spooooky</a:t>
            </a:r>
            <a:r>
              <a:rPr lang="en-US" sz="2400" dirty="0"/>
              <a:t>…</a:t>
            </a:r>
          </a:p>
        </p:txBody>
      </p:sp>
      <p:sp>
        <p:nvSpPr>
          <p:cNvPr id="10" name="Title 9">
            <a:extLst>
              <a:ext uri="{FF2B5EF4-FFF2-40B4-BE49-F238E27FC236}">
                <a16:creationId xmlns:a16="http://schemas.microsoft.com/office/drawing/2014/main" id="{BED835D1-E1F9-710B-1B23-BEAE1A87414B}"/>
              </a:ext>
            </a:extLst>
          </p:cNvPr>
          <p:cNvSpPr>
            <a:spLocks noGrp="1"/>
          </p:cNvSpPr>
          <p:nvPr>
            <p:ph type="title" idx="5"/>
          </p:nvPr>
        </p:nvSpPr>
        <p:spPr>
          <a:xfrm>
            <a:off x="2272227" y="4295767"/>
            <a:ext cx="3965285" cy="703600"/>
          </a:xfrm>
        </p:spPr>
        <p:txBody>
          <a:bodyPr/>
          <a:lstStyle/>
          <a:p>
            <a:r>
              <a:rPr lang="en-US" sz="4000" dirty="0"/>
              <a:t>Sorting Algorithms</a:t>
            </a:r>
          </a:p>
        </p:txBody>
      </p:sp>
      <p:sp>
        <p:nvSpPr>
          <p:cNvPr id="11" name="Subtitle 10">
            <a:extLst>
              <a:ext uri="{FF2B5EF4-FFF2-40B4-BE49-F238E27FC236}">
                <a16:creationId xmlns:a16="http://schemas.microsoft.com/office/drawing/2014/main" id="{AE7EB55C-0750-E2DD-8910-220E45EFCDE6}"/>
              </a:ext>
            </a:extLst>
          </p:cNvPr>
          <p:cNvSpPr>
            <a:spLocks noGrp="1"/>
          </p:cNvSpPr>
          <p:nvPr>
            <p:ph type="subTitle" idx="6"/>
          </p:nvPr>
        </p:nvSpPr>
        <p:spPr>
          <a:xfrm>
            <a:off x="2272228" y="5078101"/>
            <a:ext cx="2790000" cy="646400"/>
          </a:xfrm>
        </p:spPr>
        <p:txBody>
          <a:bodyPr/>
          <a:lstStyle/>
          <a:p>
            <a:r>
              <a:rPr lang="en-US" sz="2400" dirty="0"/>
              <a:t>The fun stuff!</a:t>
            </a:r>
          </a:p>
        </p:txBody>
      </p:sp>
      <p:sp>
        <p:nvSpPr>
          <p:cNvPr id="12" name="Title 11">
            <a:extLst>
              <a:ext uri="{FF2B5EF4-FFF2-40B4-BE49-F238E27FC236}">
                <a16:creationId xmlns:a16="http://schemas.microsoft.com/office/drawing/2014/main" id="{ADFA6CD3-F4FD-286B-A2A3-B0C23AE107E1}"/>
              </a:ext>
            </a:extLst>
          </p:cNvPr>
          <p:cNvSpPr>
            <a:spLocks noGrp="1"/>
          </p:cNvSpPr>
          <p:nvPr>
            <p:ph type="title" idx="7"/>
          </p:nvPr>
        </p:nvSpPr>
        <p:spPr>
          <a:xfrm>
            <a:off x="7735621" y="4295767"/>
            <a:ext cx="3050400" cy="703600"/>
          </a:xfrm>
        </p:spPr>
        <p:txBody>
          <a:bodyPr/>
          <a:lstStyle/>
          <a:p>
            <a:r>
              <a:rPr lang="en-US" sz="4000" dirty="0"/>
              <a:t>PSET</a:t>
            </a:r>
          </a:p>
        </p:txBody>
      </p:sp>
      <p:sp>
        <p:nvSpPr>
          <p:cNvPr id="13" name="Subtitle 12">
            <a:extLst>
              <a:ext uri="{FF2B5EF4-FFF2-40B4-BE49-F238E27FC236}">
                <a16:creationId xmlns:a16="http://schemas.microsoft.com/office/drawing/2014/main" id="{37E1004D-50D3-B113-D88F-C233224E2823}"/>
              </a:ext>
            </a:extLst>
          </p:cNvPr>
          <p:cNvSpPr>
            <a:spLocks noGrp="1"/>
          </p:cNvSpPr>
          <p:nvPr>
            <p:ph type="subTitle" idx="8"/>
          </p:nvPr>
        </p:nvSpPr>
        <p:spPr>
          <a:xfrm>
            <a:off x="7735624" y="4976196"/>
            <a:ext cx="2790000" cy="646400"/>
          </a:xfrm>
        </p:spPr>
        <p:txBody>
          <a:bodyPr/>
          <a:lstStyle/>
          <a:p>
            <a:r>
              <a:rPr lang="en-US" sz="2400" dirty="0"/>
              <a:t>Looking ahead!</a:t>
            </a:r>
          </a:p>
        </p:txBody>
      </p:sp>
      <p:sp>
        <p:nvSpPr>
          <p:cNvPr id="14" name="Title 13">
            <a:extLst>
              <a:ext uri="{FF2B5EF4-FFF2-40B4-BE49-F238E27FC236}">
                <a16:creationId xmlns:a16="http://schemas.microsoft.com/office/drawing/2014/main" id="{31E5D559-C177-C914-F573-CBB708A96FD2}"/>
              </a:ext>
            </a:extLst>
          </p:cNvPr>
          <p:cNvSpPr>
            <a:spLocks noGrp="1"/>
          </p:cNvSpPr>
          <p:nvPr>
            <p:ph type="title" idx="9"/>
          </p:nvPr>
        </p:nvSpPr>
        <p:spPr>
          <a:xfrm>
            <a:off x="1263175" y="2295134"/>
            <a:ext cx="972000" cy="703600"/>
          </a:xfrm>
        </p:spPr>
        <p:txBody>
          <a:bodyPr/>
          <a:lstStyle/>
          <a:p>
            <a:r>
              <a:rPr lang="en-US" sz="6000" dirty="0"/>
              <a:t>01</a:t>
            </a:r>
          </a:p>
        </p:txBody>
      </p:sp>
      <p:sp>
        <p:nvSpPr>
          <p:cNvPr id="15" name="Title 14">
            <a:extLst>
              <a:ext uri="{FF2B5EF4-FFF2-40B4-BE49-F238E27FC236}">
                <a16:creationId xmlns:a16="http://schemas.microsoft.com/office/drawing/2014/main" id="{77B8D423-E77E-E321-F285-BB8BE8B5477A}"/>
              </a:ext>
            </a:extLst>
          </p:cNvPr>
          <p:cNvSpPr>
            <a:spLocks noGrp="1"/>
          </p:cNvSpPr>
          <p:nvPr>
            <p:ph type="title" idx="13"/>
          </p:nvPr>
        </p:nvSpPr>
        <p:spPr>
          <a:xfrm>
            <a:off x="1263175" y="4295767"/>
            <a:ext cx="972000" cy="703600"/>
          </a:xfrm>
        </p:spPr>
        <p:txBody>
          <a:bodyPr/>
          <a:lstStyle/>
          <a:p>
            <a:r>
              <a:rPr lang="en-US" sz="6000" dirty="0"/>
              <a:t>02</a:t>
            </a:r>
          </a:p>
        </p:txBody>
      </p:sp>
      <p:sp>
        <p:nvSpPr>
          <p:cNvPr id="16" name="Title 15">
            <a:extLst>
              <a:ext uri="{FF2B5EF4-FFF2-40B4-BE49-F238E27FC236}">
                <a16:creationId xmlns:a16="http://schemas.microsoft.com/office/drawing/2014/main" id="{DE00A956-561F-C241-29E2-1413DC72AEA4}"/>
              </a:ext>
            </a:extLst>
          </p:cNvPr>
          <p:cNvSpPr>
            <a:spLocks noGrp="1"/>
          </p:cNvSpPr>
          <p:nvPr>
            <p:ph type="title" idx="14"/>
          </p:nvPr>
        </p:nvSpPr>
        <p:spPr>
          <a:xfrm>
            <a:off x="6726538" y="2276400"/>
            <a:ext cx="972000" cy="703600"/>
          </a:xfrm>
        </p:spPr>
        <p:txBody>
          <a:bodyPr/>
          <a:lstStyle/>
          <a:p>
            <a:r>
              <a:rPr lang="en-US" sz="6000" dirty="0"/>
              <a:t>03</a:t>
            </a:r>
          </a:p>
        </p:txBody>
      </p:sp>
      <p:sp>
        <p:nvSpPr>
          <p:cNvPr id="17" name="Title 16">
            <a:extLst>
              <a:ext uri="{FF2B5EF4-FFF2-40B4-BE49-F238E27FC236}">
                <a16:creationId xmlns:a16="http://schemas.microsoft.com/office/drawing/2014/main" id="{30EF437A-5C72-4A49-0B66-B13519EF5D85}"/>
              </a:ext>
            </a:extLst>
          </p:cNvPr>
          <p:cNvSpPr>
            <a:spLocks noGrp="1"/>
          </p:cNvSpPr>
          <p:nvPr>
            <p:ph type="title" idx="15"/>
          </p:nvPr>
        </p:nvSpPr>
        <p:spPr>
          <a:xfrm>
            <a:off x="6726538" y="4295767"/>
            <a:ext cx="972000" cy="703600"/>
          </a:xfrm>
        </p:spPr>
        <p:txBody>
          <a:bodyPr/>
          <a:lstStyle/>
          <a:p>
            <a:r>
              <a:rPr lang="en-US" sz="6000" dirty="0"/>
              <a:t>04</a:t>
            </a:r>
          </a:p>
        </p:txBody>
      </p:sp>
    </p:spTree>
    <p:extLst>
      <p:ext uri="{BB962C8B-B14F-4D97-AF65-F5344CB8AC3E}">
        <p14:creationId xmlns:p14="http://schemas.microsoft.com/office/powerpoint/2010/main" val="227726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308067"/>
            <a:ext cx="5300503" cy="3436545"/>
          </a:xfrm>
        </p:spPr>
        <p:txBody>
          <a:bodyPr/>
          <a:lstStyle/>
          <a:p>
            <a:r>
              <a:rPr lang="en-US" sz="4400" b="1" dirty="0"/>
              <a:t>Let’s tackle the </a:t>
            </a:r>
            <a:r>
              <a:rPr lang="en-US" sz="4400" b="1" u="sng" dirty="0"/>
              <a:t>sort</a:t>
            </a:r>
            <a:r>
              <a:rPr lang="en-US" sz="4400" b="1" dirty="0"/>
              <a:t> problem set from PSET 3 together!</a:t>
            </a:r>
            <a:endParaRPr lang="en-US" sz="4400" u="sng"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EA355E86-F38F-092C-2400-DCBC19BD2BA7}"/>
              </a:ext>
            </a:extLst>
          </p:cNvPr>
          <p:cNvSpPr>
            <a:spLocks noGrp="1"/>
          </p:cNvSpPr>
          <p:nvPr>
            <p:ph sz="quarter" idx="13"/>
          </p:nvPr>
        </p:nvSpPr>
        <p:spPr>
          <a:xfrm>
            <a:off x="10456863" y="974725"/>
            <a:ext cx="1768475" cy="500063"/>
          </a:xfrm>
          <a:solidFill>
            <a:srgbClr val="7030A0"/>
          </a:solidFill>
        </p:spPr>
        <p:txBody>
          <a:bodyPr/>
          <a:lstStyle/>
          <a:p>
            <a:r>
              <a:rPr lang="en-US" dirty="0">
                <a:solidFill>
                  <a:schemeClr val="bg1"/>
                </a:solidFill>
              </a:rPr>
              <a:t>Sorting</a:t>
            </a:r>
          </a:p>
        </p:txBody>
      </p:sp>
      <p:pic>
        <p:nvPicPr>
          <p:cNvPr id="2050" name="Picture 2" descr="Sorting Algorithms | Brilliant Math &amp; Science Wiki">
            <a:extLst>
              <a:ext uri="{FF2B5EF4-FFF2-40B4-BE49-F238E27FC236}">
                <a16:creationId xmlns:a16="http://schemas.microsoft.com/office/drawing/2014/main" id="{8A4AB6A8-7C40-22DE-5E42-4A28C5C77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005" y="3753802"/>
            <a:ext cx="3522881" cy="198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54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Recursion</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03</a:t>
            </a:r>
          </a:p>
        </p:txBody>
      </p:sp>
      <p:pic>
        <p:nvPicPr>
          <p:cNvPr id="5" name="Picture 4">
            <a:extLst>
              <a:ext uri="{FF2B5EF4-FFF2-40B4-BE49-F238E27FC236}">
                <a16:creationId xmlns:a16="http://schemas.microsoft.com/office/drawing/2014/main" id="{EC5A122F-AE97-6034-87C4-C26D1F1CA54D}"/>
              </a:ext>
            </a:extLst>
          </p:cNvPr>
          <p:cNvPicPr>
            <a:picLocks noChangeAspect="1"/>
          </p:cNvPicPr>
          <p:nvPr/>
        </p:nvPicPr>
        <p:blipFill>
          <a:blip r:embed="rId2"/>
          <a:stretch>
            <a:fillRect/>
          </a:stretch>
        </p:blipFill>
        <p:spPr>
          <a:xfrm>
            <a:off x="2613749" y="4334881"/>
            <a:ext cx="1988841" cy="1122400"/>
          </a:xfrm>
          <a:prstGeom prst="rect">
            <a:avLst/>
          </a:prstGeom>
        </p:spPr>
      </p:pic>
      <p:pic>
        <p:nvPicPr>
          <p:cNvPr id="6" name="Picture 5">
            <a:extLst>
              <a:ext uri="{FF2B5EF4-FFF2-40B4-BE49-F238E27FC236}">
                <a16:creationId xmlns:a16="http://schemas.microsoft.com/office/drawing/2014/main" id="{B09DF919-E8D7-4853-F406-0A906755DFD3}"/>
              </a:ext>
            </a:extLst>
          </p:cNvPr>
          <p:cNvPicPr>
            <a:picLocks noChangeAspect="1"/>
          </p:cNvPicPr>
          <p:nvPr/>
        </p:nvPicPr>
        <p:blipFill>
          <a:blip r:embed="rId2"/>
          <a:stretch>
            <a:fillRect/>
          </a:stretch>
        </p:blipFill>
        <p:spPr>
          <a:xfrm>
            <a:off x="3036737" y="5055638"/>
            <a:ext cx="378268" cy="213475"/>
          </a:xfrm>
          <a:prstGeom prst="rect">
            <a:avLst/>
          </a:prstGeom>
        </p:spPr>
      </p:pic>
    </p:spTree>
    <p:extLst>
      <p:ext uri="{BB962C8B-B14F-4D97-AF65-F5344CB8AC3E}">
        <p14:creationId xmlns:p14="http://schemas.microsoft.com/office/powerpoint/2010/main" val="225740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p:txBody>
          <a:bodyPr anchor="ctr"/>
          <a:lstStyle/>
          <a:p>
            <a:pPr algn="ctr"/>
            <a:r>
              <a:rPr lang="en-US" sz="8800" dirty="0"/>
              <a:t>5! = 5 * </a:t>
            </a:r>
            <a:r>
              <a:rPr lang="en-US" sz="8800" dirty="0">
                <a:solidFill>
                  <a:srgbClr val="FF0000"/>
                </a:solidFill>
              </a:rPr>
              <a:t>4!</a:t>
            </a:r>
          </a:p>
          <a:p>
            <a:pPr algn="ctr"/>
            <a:r>
              <a:rPr lang="en-US" sz="8800" dirty="0"/>
              <a:t>5! = 5 * </a:t>
            </a:r>
            <a:r>
              <a:rPr lang="en-US" sz="8800" dirty="0">
                <a:solidFill>
                  <a:srgbClr val="FF0000"/>
                </a:solidFill>
              </a:rPr>
              <a:t>(4 * 3 * 2 * 1)</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The classic example</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9371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The classic example</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
        <p:nvSpPr>
          <p:cNvPr id="3" name="Text Placeholder 2">
            <a:extLst>
              <a:ext uri="{FF2B5EF4-FFF2-40B4-BE49-F238E27FC236}">
                <a16:creationId xmlns:a16="http://schemas.microsoft.com/office/drawing/2014/main" id="{911CDC4A-80ED-1B45-AF49-1D3DC6C2B3CA}"/>
              </a:ext>
            </a:extLst>
          </p:cNvPr>
          <p:cNvSpPr>
            <a:spLocks noGrp="1"/>
          </p:cNvSpPr>
          <p:nvPr>
            <p:ph type="body" idx="1"/>
          </p:nvPr>
        </p:nvSpPr>
        <p:spPr>
          <a:xfrm>
            <a:off x="8733453" y="1731391"/>
            <a:ext cx="2468512" cy="4392347"/>
          </a:xfrm>
        </p:spPr>
        <p:txBody>
          <a:bodyPr/>
          <a:lstStyle/>
          <a:p>
            <a:endParaRPr lang="en-US" dirty="0"/>
          </a:p>
        </p:txBody>
      </p:sp>
      <p:pic>
        <p:nvPicPr>
          <p:cNvPr id="8" name="Picture 7" descr="A screen shot of a computer&#10;&#10;Description automatically generated">
            <a:extLst>
              <a:ext uri="{FF2B5EF4-FFF2-40B4-BE49-F238E27FC236}">
                <a16:creationId xmlns:a16="http://schemas.microsoft.com/office/drawing/2014/main" id="{8C350A95-4258-6A6C-EECE-03F1A08E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96" y="1611740"/>
            <a:ext cx="7431407" cy="4519686"/>
          </a:xfrm>
          <a:prstGeom prst="rect">
            <a:avLst/>
          </a:prstGeom>
        </p:spPr>
      </p:pic>
    </p:spTree>
    <p:extLst>
      <p:ext uri="{BB962C8B-B14F-4D97-AF65-F5344CB8AC3E}">
        <p14:creationId xmlns:p14="http://schemas.microsoft.com/office/powerpoint/2010/main" val="1619253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program&#10;&#10;Description automatically generated">
            <a:extLst>
              <a:ext uri="{FF2B5EF4-FFF2-40B4-BE49-F238E27FC236}">
                <a16:creationId xmlns:a16="http://schemas.microsoft.com/office/drawing/2014/main" id="{6E3E9FC0-5D4A-1A24-D5C5-E5FC0711AC27}"/>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56495"/>
          <a:stretch/>
        </p:blipFill>
        <p:spPr>
          <a:xfrm>
            <a:off x="1204667" y="2956928"/>
            <a:ext cx="6759584" cy="366307"/>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7F5B19A5-13BD-35C2-E226-59392246E33B}"/>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47166"/>
          <a:stretch/>
        </p:blipFill>
        <p:spPr>
          <a:xfrm>
            <a:off x="1204653" y="2941174"/>
            <a:ext cx="6759597" cy="717963"/>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2061C503-7EBA-6234-8DF8-F099740A1263}"/>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37124"/>
          <a:stretch/>
        </p:blipFill>
        <p:spPr>
          <a:xfrm>
            <a:off x="1204658" y="2931216"/>
            <a:ext cx="6759592" cy="1096480"/>
          </a:xfrm>
          <a:prstGeom prst="rect">
            <a:avLst/>
          </a:prstGeom>
        </p:spPr>
      </p:pic>
      <p:pic>
        <p:nvPicPr>
          <p:cNvPr id="22" name="Picture 21" descr="A screenshot of a computer program&#10;&#10;Description automatically generated">
            <a:extLst>
              <a:ext uri="{FF2B5EF4-FFF2-40B4-BE49-F238E27FC236}">
                <a16:creationId xmlns:a16="http://schemas.microsoft.com/office/drawing/2014/main" id="{AD09C290-8B4C-F2C7-9651-029AA9D0394A}"/>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34933" b="25872"/>
          <a:stretch/>
        </p:blipFill>
        <p:spPr>
          <a:xfrm>
            <a:off x="1204659" y="2894335"/>
            <a:ext cx="6759590" cy="1520582"/>
          </a:xfrm>
          <a:prstGeom prst="rect">
            <a:avLst/>
          </a:prstGeom>
        </p:spPr>
      </p:pic>
      <p:pic>
        <p:nvPicPr>
          <p:cNvPr id="23" name="Picture 22" descr="A screenshot of a computer program&#10;&#10;Description automatically generated">
            <a:extLst>
              <a:ext uri="{FF2B5EF4-FFF2-40B4-BE49-F238E27FC236}">
                <a16:creationId xmlns:a16="http://schemas.microsoft.com/office/drawing/2014/main" id="{84B2DAB0-68C3-06C6-F41C-3EEBA0A8F4BE}"/>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33787" r="49583" b="16392"/>
          <a:stretch/>
        </p:blipFill>
        <p:spPr>
          <a:xfrm>
            <a:off x="1204652" y="2894335"/>
            <a:ext cx="5108770" cy="1877937"/>
          </a:xfrm>
          <a:prstGeom prst="rect">
            <a:avLst/>
          </a:prstGeom>
        </p:spPr>
      </p:pic>
      <p:pic>
        <p:nvPicPr>
          <p:cNvPr id="24" name="Picture 23" descr="A screenshot of a computer program&#10;&#10;Description automatically generated">
            <a:extLst>
              <a:ext uri="{FF2B5EF4-FFF2-40B4-BE49-F238E27FC236}">
                <a16:creationId xmlns:a16="http://schemas.microsoft.com/office/drawing/2014/main" id="{319EC2EA-58D2-7BD9-286F-5C31A7198A55}"/>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63373" r="9532" b="16392"/>
          <a:stretch/>
        </p:blipFill>
        <p:spPr>
          <a:xfrm>
            <a:off x="1204651" y="4005190"/>
            <a:ext cx="9621674" cy="762734"/>
          </a:xfrm>
          <a:prstGeom prst="rect">
            <a:avLst/>
          </a:prstGeom>
        </p:spPr>
      </p:pic>
      <p:pic>
        <p:nvPicPr>
          <p:cNvPr id="25" name="Picture 24" descr="A screenshot of a computer program&#10;&#10;Description automatically generated">
            <a:extLst>
              <a:ext uri="{FF2B5EF4-FFF2-40B4-BE49-F238E27FC236}">
                <a16:creationId xmlns:a16="http://schemas.microsoft.com/office/drawing/2014/main" id="{63696C50-F1B9-4778-2E10-B36E3B8C9F53}"/>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54518" r="9532" b="16392"/>
          <a:stretch/>
        </p:blipFill>
        <p:spPr>
          <a:xfrm>
            <a:off x="1204651" y="3666952"/>
            <a:ext cx="9621676" cy="1096480"/>
          </a:xfrm>
          <a:prstGeom prst="rect">
            <a:avLst/>
          </a:prstGeom>
        </p:spPr>
      </p:pic>
      <p:pic>
        <p:nvPicPr>
          <p:cNvPr id="26" name="Picture 25" descr="A screenshot of a computer program&#10;&#10;Description automatically generated">
            <a:extLst>
              <a:ext uri="{FF2B5EF4-FFF2-40B4-BE49-F238E27FC236}">
                <a16:creationId xmlns:a16="http://schemas.microsoft.com/office/drawing/2014/main" id="{11EDC5CA-D494-12D7-78A2-AD05B6419BE7}"/>
              </a:ext>
            </a:extLst>
          </p:cNvPr>
          <p:cNvPicPr>
            <a:picLocks noChangeAspect="1"/>
          </p:cNvPicPr>
          <p:nvPr/>
        </p:nvPicPr>
        <p:blipFill rotWithShape="1">
          <a:blip r:embed="rId2">
            <a:extLst>
              <a:ext uri="{28A0092B-C50C-407E-A947-70E740481C1C}">
                <a14:useLocalDpi xmlns:a14="http://schemas.microsoft.com/office/drawing/2010/main" val="0"/>
              </a:ext>
            </a:extLst>
          </a:blip>
          <a:srcRect l="5078" t="44260" r="9532" b="16392"/>
          <a:stretch/>
        </p:blipFill>
        <p:spPr>
          <a:xfrm>
            <a:off x="1204650" y="3291945"/>
            <a:ext cx="9621676" cy="1483136"/>
          </a:xfrm>
          <a:prstGeom prst="rect">
            <a:avLst/>
          </a:prstGeom>
        </p:spPr>
      </p:pic>
      <p:pic>
        <p:nvPicPr>
          <p:cNvPr id="27" name="Picture 26" descr="A screenshot of a computer program&#10;&#10;Description automatically generated">
            <a:extLst>
              <a:ext uri="{FF2B5EF4-FFF2-40B4-BE49-F238E27FC236}">
                <a16:creationId xmlns:a16="http://schemas.microsoft.com/office/drawing/2014/main" id="{0CBEECF7-CC93-1D89-5A88-5E9878EDA9FE}"/>
              </a:ext>
            </a:extLst>
          </p:cNvPr>
          <p:cNvPicPr>
            <a:picLocks noChangeAspect="1"/>
          </p:cNvPicPr>
          <p:nvPr/>
        </p:nvPicPr>
        <p:blipFill rotWithShape="1">
          <a:blip r:embed="rId2">
            <a:extLst>
              <a:ext uri="{28A0092B-C50C-407E-A947-70E740481C1C}">
                <a14:useLocalDpi xmlns:a14="http://schemas.microsoft.com/office/drawing/2010/main" val="0"/>
              </a:ext>
            </a:extLst>
          </a:blip>
          <a:srcRect l="181" t="361" r="83" b="1317"/>
          <a:stretch/>
        </p:blipFill>
        <p:spPr>
          <a:xfrm>
            <a:off x="476844" y="1651299"/>
            <a:ext cx="11238311" cy="3706009"/>
          </a:xfrm>
          <a:prstGeom prst="rect">
            <a:avLst/>
          </a:prstGeom>
        </p:spPr>
      </p:pic>
      <p:sp>
        <p:nvSpPr>
          <p:cNvPr id="28" name="Title 27" hidden="1">
            <a:extLst>
              <a:ext uri="{FF2B5EF4-FFF2-40B4-BE49-F238E27FC236}">
                <a16:creationId xmlns:a16="http://schemas.microsoft.com/office/drawing/2014/main" id="{07F41F23-0B46-AD4F-63A9-272D93BBB53B}"/>
              </a:ext>
            </a:extLst>
          </p:cNvPr>
          <p:cNvSpPr>
            <a:spLocks noGrp="1"/>
          </p:cNvSpPr>
          <p:nvPr>
            <p:ph type="title"/>
          </p:nvPr>
        </p:nvSpPr>
        <p:spPr/>
        <p:txBody>
          <a:bodyPr/>
          <a:lstStyle/>
          <a:p>
            <a:endParaRPr lang="en-US" dirty="0"/>
          </a:p>
        </p:txBody>
      </p:sp>
      <p:sp>
        <p:nvSpPr>
          <p:cNvPr id="32" name="Content Placeholder 6" hidden="1">
            <a:extLst>
              <a:ext uri="{FF2B5EF4-FFF2-40B4-BE49-F238E27FC236}">
                <a16:creationId xmlns:a16="http://schemas.microsoft.com/office/drawing/2014/main" id="{F31912B9-9B10-2576-442F-6BC974C6E0BB}"/>
              </a:ext>
            </a:extLst>
          </p:cNvPr>
          <p:cNvSpPr>
            <a:spLocks noGrp="1"/>
          </p:cNvSpPr>
          <p:nvPr>
            <p:ph sz="quarter" idx="10"/>
          </p:nvPr>
        </p:nvSpPr>
        <p:spPr>
          <a:xfrm>
            <a:off x="10456863" y="974725"/>
            <a:ext cx="1768475" cy="500063"/>
          </a:xfrm>
          <a:solidFill>
            <a:srgbClr val="C00000"/>
          </a:solidFill>
        </p:spPr>
        <p:txBody>
          <a:bodyPr/>
          <a:lstStyle/>
          <a:p>
            <a:r>
              <a:rPr lang="en-US" dirty="0">
                <a:solidFill>
                  <a:schemeClr val="bg1"/>
                </a:solidFill>
              </a:rPr>
              <a:t>Recursion</a:t>
            </a:r>
          </a:p>
        </p:txBody>
      </p:sp>
      <p:sp>
        <p:nvSpPr>
          <p:cNvPr id="33" name="Title 4">
            <a:extLst>
              <a:ext uri="{FF2B5EF4-FFF2-40B4-BE49-F238E27FC236}">
                <a16:creationId xmlns:a16="http://schemas.microsoft.com/office/drawing/2014/main" id="{6A5488D2-FBF0-E3B7-3AA1-6A765AF8E35E}"/>
              </a:ext>
            </a:extLst>
          </p:cNvPr>
          <p:cNvSpPr txBox="1">
            <a:spLocks/>
          </p:cNvSpPr>
          <p:nvPr/>
        </p:nvSpPr>
        <p:spPr>
          <a:xfrm>
            <a:off x="950800" y="719200"/>
            <a:ext cx="102904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Medium" pitchFamily="2" charset="0"/>
                <a:ea typeface="Cormorant Garamond Medium" pitchFamily="2" charset="0"/>
                <a:cs typeface="Cormorant Garamond"/>
                <a:sym typeface="Cormorant Garamond"/>
              </a:defRPr>
            </a:lvl1pPr>
            <a:lvl2pPr marR="0" lvl="1"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2pPr>
            <a:lvl3pPr marR="0" lvl="2"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3pPr>
            <a:lvl4pPr marR="0" lvl="3"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4pPr>
            <a:lvl5pPr marR="0" lvl="4"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5pPr>
            <a:lvl6pPr marR="0" lvl="5"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6pPr>
            <a:lvl7pPr marR="0" lvl="6"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7pPr>
            <a:lvl8pPr marR="0" lvl="7"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8pPr>
            <a:lvl9pPr marR="0" lvl="8" algn="l" rtl="0" eaLnBrk="1" hangingPunct="1">
              <a:lnSpc>
                <a:spcPct val="100000"/>
              </a:lnSpc>
              <a:spcBef>
                <a:spcPts val="0"/>
              </a:spcBef>
              <a:spcAft>
                <a:spcPts val="0"/>
              </a:spcAft>
              <a:buClr>
                <a:schemeClr val="dk1"/>
              </a:buClr>
              <a:buSzPts val="3200"/>
              <a:buFont typeface="Cormorant Garamond"/>
              <a:buNone/>
              <a:defRPr sz="3200" b="0" i="0" u="none" strike="noStrike" cap="none">
                <a:solidFill>
                  <a:schemeClr val="dk1"/>
                </a:solidFill>
                <a:latin typeface="Cormorant Garamond"/>
                <a:ea typeface="Cormorant Garamond"/>
                <a:cs typeface="Cormorant Garamond"/>
                <a:sym typeface="Cormorant Garamond"/>
              </a:defRPr>
            </a:lvl9pPr>
          </a:lstStyle>
          <a:p>
            <a:r>
              <a:rPr lang="en-US" dirty="0"/>
              <a:t>Walking through factorial</a:t>
            </a:r>
          </a:p>
        </p:txBody>
      </p:sp>
      <p:sp>
        <p:nvSpPr>
          <p:cNvPr id="34" name="Content Placeholder 6">
            <a:extLst>
              <a:ext uri="{FF2B5EF4-FFF2-40B4-BE49-F238E27FC236}">
                <a16:creationId xmlns:a16="http://schemas.microsoft.com/office/drawing/2014/main" id="{9EF76B45-2CE5-FAAB-D630-6B7029F13D3D}"/>
              </a:ext>
            </a:extLst>
          </p:cNvPr>
          <p:cNvSpPr txBox="1">
            <a:spLocks/>
          </p:cNvSpPr>
          <p:nvPr/>
        </p:nvSpPr>
        <p:spPr>
          <a:xfrm>
            <a:off x="10457573" y="975360"/>
            <a:ext cx="1767840" cy="499872"/>
          </a:xfrm>
          <a:prstGeom prst="roundRect">
            <a:avLst/>
          </a:prstGeom>
          <a:solidFill>
            <a:srgbClr val="C00000"/>
          </a:solidFill>
          <a:ln w="9525" cap="flat" cmpd="sng" algn="ctr">
            <a:solidFill>
              <a:srgbClr val="3A3A3A"/>
            </a:solidFill>
            <a:prstDash val="solid"/>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15000"/>
              </a:lnSpc>
              <a:spcBef>
                <a:spcPts val="0"/>
              </a:spcBef>
              <a:spcAft>
                <a:spcPts val="0"/>
              </a:spcAft>
              <a:buClr>
                <a:schemeClr val="dk1"/>
              </a:buClr>
              <a:buSzPts val="1400"/>
              <a:buFont typeface="Catamaran"/>
              <a:buNone/>
              <a:defRPr sz="1867" b="0" i="0" u="none" strike="noStrike" cap="none">
                <a:solidFill>
                  <a:schemeClr val="dk1"/>
                </a:solidFill>
                <a:latin typeface="+mj-lt"/>
                <a:ea typeface="Catamaran"/>
                <a:cs typeface="Catamaran"/>
                <a:sym typeface="Catamaran"/>
              </a:defRPr>
            </a:lvl1pPr>
            <a:lvl2pPr marL="914400" marR="0" lvl="1"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2pPr>
            <a:lvl3pPr marL="1371600" marR="0" lvl="2"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3pPr>
            <a:lvl4pPr marL="1828800" marR="0" lvl="3"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4pPr>
            <a:lvl5pPr marL="2286000" marR="0" lvl="4"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5pPr>
            <a:lvl6pPr marL="2743200" marR="0" lvl="5"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6pPr>
            <a:lvl7pPr marL="3200400" marR="0" lvl="6"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7pPr>
            <a:lvl8pPr marL="3657600" marR="0" lvl="7"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8pPr>
            <a:lvl9pPr marL="4114800" marR="0" lvl="8" indent="-317500" algn="l" rtl="0" eaLnBrk="1" hangingPunct="1">
              <a:lnSpc>
                <a:spcPct val="115000"/>
              </a:lnSpc>
              <a:spcBef>
                <a:spcPts val="1600"/>
              </a:spcBef>
              <a:spcAft>
                <a:spcPts val="160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9pPr>
          </a:lstStyle>
          <a:p>
            <a:r>
              <a:rPr lang="en-US">
                <a:solidFill>
                  <a:schemeClr val="bg1"/>
                </a:solidFill>
              </a:rPr>
              <a:t>Recursion</a:t>
            </a:r>
            <a:endParaRPr lang="en-US" dirty="0">
              <a:solidFill>
                <a:schemeClr val="bg1"/>
              </a:solidFill>
            </a:endParaRPr>
          </a:p>
        </p:txBody>
      </p:sp>
    </p:spTree>
    <p:extLst>
      <p:ext uri="{BB962C8B-B14F-4D97-AF65-F5344CB8AC3E}">
        <p14:creationId xmlns:p14="http://schemas.microsoft.com/office/powerpoint/2010/main" val="21128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Key parts of recursive functions</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
        <p:nvSpPr>
          <p:cNvPr id="3" name="Text Placeholder 2">
            <a:extLst>
              <a:ext uri="{FF2B5EF4-FFF2-40B4-BE49-F238E27FC236}">
                <a16:creationId xmlns:a16="http://schemas.microsoft.com/office/drawing/2014/main" id="{911CDC4A-80ED-1B45-AF49-1D3DC6C2B3CA}"/>
              </a:ext>
            </a:extLst>
          </p:cNvPr>
          <p:cNvSpPr>
            <a:spLocks noGrp="1"/>
          </p:cNvSpPr>
          <p:nvPr>
            <p:ph type="body" idx="1"/>
          </p:nvPr>
        </p:nvSpPr>
        <p:spPr>
          <a:xfrm>
            <a:off x="8733453" y="1731391"/>
            <a:ext cx="2468512" cy="4392347"/>
          </a:xfrm>
        </p:spPr>
        <p:txBody>
          <a:bodyPr/>
          <a:lstStyle/>
          <a:p>
            <a:r>
              <a:rPr lang="en-US" sz="2400" b="1" dirty="0"/>
              <a:t>BASE CASE: something to stop recursing forever!</a:t>
            </a:r>
          </a:p>
          <a:p>
            <a:endParaRPr lang="en-US" sz="2400" b="1" dirty="0"/>
          </a:p>
          <a:p>
            <a:endParaRPr lang="en-US" sz="2400" b="1" dirty="0"/>
          </a:p>
          <a:p>
            <a:r>
              <a:rPr lang="en-US" sz="2400" b="1" dirty="0"/>
              <a:t>Recursive part: something to recurse sometimes!</a:t>
            </a:r>
          </a:p>
        </p:txBody>
      </p:sp>
      <p:pic>
        <p:nvPicPr>
          <p:cNvPr id="8" name="Picture 7" descr="A screen shot of a computer&#10;&#10;Description automatically generated">
            <a:extLst>
              <a:ext uri="{FF2B5EF4-FFF2-40B4-BE49-F238E27FC236}">
                <a16:creationId xmlns:a16="http://schemas.microsoft.com/office/drawing/2014/main" id="{8C350A95-4258-6A6C-EECE-03F1A08E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38" y="1604052"/>
            <a:ext cx="7431407" cy="4519686"/>
          </a:xfrm>
          <a:prstGeom prst="rect">
            <a:avLst/>
          </a:prstGeom>
        </p:spPr>
      </p:pic>
      <p:sp>
        <p:nvSpPr>
          <p:cNvPr id="2" name="Right Brace 1">
            <a:extLst>
              <a:ext uri="{FF2B5EF4-FFF2-40B4-BE49-F238E27FC236}">
                <a16:creationId xmlns:a16="http://schemas.microsoft.com/office/drawing/2014/main" id="{711F2D0E-7C42-95C6-97A1-9F5F07E37B96}"/>
              </a:ext>
            </a:extLst>
          </p:cNvPr>
          <p:cNvSpPr/>
          <p:nvPr/>
        </p:nvSpPr>
        <p:spPr>
          <a:xfrm>
            <a:off x="5643418" y="3429000"/>
            <a:ext cx="498764" cy="96289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00AC472-5A20-F3B9-A0BA-8930E8ED7F40}"/>
              </a:ext>
            </a:extLst>
          </p:cNvPr>
          <p:cNvCxnSpPr>
            <a:cxnSpLocks/>
            <a:stCxn id="2" idx="1"/>
          </p:cNvCxnSpPr>
          <p:nvPr/>
        </p:nvCxnSpPr>
        <p:spPr>
          <a:xfrm flipV="1">
            <a:off x="6142182" y="2650808"/>
            <a:ext cx="2692400" cy="125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FC4D749-DF91-6FEE-0BAD-B0E0F0540352}"/>
              </a:ext>
            </a:extLst>
          </p:cNvPr>
          <p:cNvSpPr/>
          <p:nvPr/>
        </p:nvSpPr>
        <p:spPr>
          <a:xfrm rot="5400000">
            <a:off x="5932054" y="3860385"/>
            <a:ext cx="498764" cy="269239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C72E51A-7E27-D60C-4B21-DF37AA76A59C}"/>
              </a:ext>
            </a:extLst>
          </p:cNvPr>
          <p:cNvCxnSpPr>
            <a:cxnSpLocks/>
            <a:stCxn id="11" idx="1"/>
          </p:cNvCxnSpPr>
          <p:nvPr/>
        </p:nvCxnSpPr>
        <p:spPr>
          <a:xfrm flipV="1">
            <a:off x="6181436" y="5078454"/>
            <a:ext cx="2722419" cy="377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01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B88EC-F9A0-F995-3457-FE3AC151F425}"/>
              </a:ext>
            </a:extLst>
          </p:cNvPr>
          <p:cNvSpPr>
            <a:spLocks noGrp="1"/>
          </p:cNvSpPr>
          <p:nvPr>
            <p:ph type="title"/>
          </p:nvPr>
        </p:nvSpPr>
        <p:spPr/>
        <p:txBody>
          <a:bodyPr/>
          <a:lstStyle/>
          <a:p>
            <a:r>
              <a:rPr lang="en-US" dirty="0"/>
              <a:t>Depth-First Search</a:t>
            </a:r>
          </a:p>
        </p:txBody>
      </p:sp>
      <p:sp>
        <p:nvSpPr>
          <p:cNvPr id="7" name="Content Placeholder 6">
            <a:extLst>
              <a:ext uri="{FF2B5EF4-FFF2-40B4-BE49-F238E27FC236}">
                <a16:creationId xmlns:a16="http://schemas.microsoft.com/office/drawing/2014/main" id="{2410D53D-D237-8515-3A6C-501056D45D38}"/>
              </a:ext>
            </a:extLst>
          </p:cNvPr>
          <p:cNvSpPr txBox="1">
            <a:spLocks noGrp="1"/>
          </p:cNvSpPr>
          <p:nvPr>
            <p:ph sz="quarter" idx="10"/>
          </p:nvPr>
        </p:nvSpPr>
        <p:spPr>
          <a:xfrm>
            <a:off x="10456863" y="974725"/>
            <a:ext cx="1768475" cy="500063"/>
          </a:xfrm>
          <a:prstGeom prst="roundRect">
            <a:avLst/>
          </a:prstGeom>
          <a:solidFill>
            <a:srgbClr val="C00000"/>
          </a:solidFill>
          <a:ln w="9525" cap="flat" cmpd="sng" algn="ctr">
            <a:solidFill>
              <a:srgbClr val="3A3A3A"/>
            </a:solidFill>
            <a:prstDash val="solid"/>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eaLnBrk="1" hangingPunct="1">
              <a:lnSpc>
                <a:spcPct val="115000"/>
              </a:lnSpc>
              <a:spcBef>
                <a:spcPts val="0"/>
              </a:spcBef>
              <a:spcAft>
                <a:spcPts val="0"/>
              </a:spcAft>
              <a:buClr>
                <a:schemeClr val="dk1"/>
              </a:buClr>
              <a:buSzPts val="1400"/>
              <a:buFont typeface="Catamaran"/>
              <a:buNone/>
              <a:defRPr sz="1867" b="0" i="0" u="none" strike="noStrike" cap="none">
                <a:solidFill>
                  <a:schemeClr val="dk1"/>
                </a:solidFill>
                <a:latin typeface="+mj-lt"/>
                <a:ea typeface="Catamaran"/>
                <a:cs typeface="Catamaran"/>
                <a:sym typeface="Catamaran"/>
              </a:defRPr>
            </a:lvl1pPr>
            <a:lvl2pPr marL="914400" marR="0" lvl="1"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2pPr>
            <a:lvl3pPr marL="1371600" marR="0" lvl="2"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3pPr>
            <a:lvl4pPr marL="1828800" marR="0" lvl="3"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4pPr>
            <a:lvl5pPr marL="2286000" marR="0" lvl="4"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5pPr>
            <a:lvl6pPr marL="2743200" marR="0" lvl="5"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6pPr>
            <a:lvl7pPr marL="3200400" marR="0" lvl="6"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7pPr>
            <a:lvl8pPr marL="3657600" marR="0" lvl="7" indent="-317500" algn="l" rtl="0" eaLnBrk="1" hangingPunct="1">
              <a:lnSpc>
                <a:spcPct val="115000"/>
              </a:lnSpc>
              <a:spcBef>
                <a:spcPts val="1600"/>
              </a:spcBef>
              <a:spcAft>
                <a:spcPts val="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8pPr>
            <a:lvl9pPr marL="4114800" marR="0" lvl="8" indent="-317500" algn="l" rtl="0" eaLnBrk="1" hangingPunct="1">
              <a:lnSpc>
                <a:spcPct val="115000"/>
              </a:lnSpc>
              <a:spcBef>
                <a:spcPts val="1600"/>
              </a:spcBef>
              <a:spcAft>
                <a:spcPts val="1600"/>
              </a:spcAft>
              <a:buClr>
                <a:schemeClr val="dk1"/>
              </a:buClr>
              <a:buSzPts val="1400"/>
              <a:buFont typeface="Catamaran"/>
              <a:buChar char="■"/>
              <a:defRPr sz="1867" b="0" i="0" u="none" strike="noStrike" cap="none">
                <a:solidFill>
                  <a:schemeClr val="dk1"/>
                </a:solidFill>
                <a:latin typeface="Catamaran"/>
                <a:ea typeface="Catamaran"/>
                <a:cs typeface="Catamaran"/>
                <a:sym typeface="Catamaran"/>
              </a:defRPr>
            </a:lvl9pPr>
          </a:lstStyle>
          <a:p>
            <a:r>
              <a:rPr lang="en-US">
                <a:solidFill>
                  <a:schemeClr val="bg1"/>
                </a:solidFill>
              </a:rPr>
              <a:t>Recursion</a:t>
            </a:r>
            <a:endParaRPr lang="en-US" dirty="0">
              <a:solidFill>
                <a:schemeClr val="bg1"/>
              </a:solidFill>
            </a:endParaRPr>
          </a:p>
        </p:txBody>
      </p:sp>
      <p:sp>
        <p:nvSpPr>
          <p:cNvPr id="9" name="Oval 8">
            <a:extLst>
              <a:ext uri="{FF2B5EF4-FFF2-40B4-BE49-F238E27FC236}">
                <a16:creationId xmlns:a16="http://schemas.microsoft.com/office/drawing/2014/main" id="{2B8D021C-4DF1-2DDB-30BF-FFF384848F57}"/>
              </a:ext>
            </a:extLst>
          </p:cNvPr>
          <p:cNvSpPr/>
          <p:nvPr/>
        </p:nvSpPr>
        <p:spPr>
          <a:xfrm>
            <a:off x="3650099" y="2877670"/>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7</a:t>
            </a:r>
          </a:p>
        </p:txBody>
      </p:sp>
      <p:sp>
        <p:nvSpPr>
          <p:cNvPr id="10" name="Oval 9">
            <a:extLst>
              <a:ext uri="{FF2B5EF4-FFF2-40B4-BE49-F238E27FC236}">
                <a16:creationId xmlns:a16="http://schemas.microsoft.com/office/drawing/2014/main" id="{586E5F62-BC2C-905E-2C04-892F510F8242}"/>
              </a:ext>
            </a:extLst>
          </p:cNvPr>
          <p:cNvSpPr/>
          <p:nvPr/>
        </p:nvSpPr>
        <p:spPr>
          <a:xfrm>
            <a:off x="7035176" y="2877670"/>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9</a:t>
            </a:r>
          </a:p>
        </p:txBody>
      </p:sp>
      <p:sp>
        <p:nvSpPr>
          <p:cNvPr id="11" name="Oval 10">
            <a:extLst>
              <a:ext uri="{FF2B5EF4-FFF2-40B4-BE49-F238E27FC236}">
                <a16:creationId xmlns:a16="http://schemas.microsoft.com/office/drawing/2014/main" id="{0132513B-E06C-13CA-9B72-6586A8179688}"/>
              </a:ext>
            </a:extLst>
          </p:cNvPr>
          <p:cNvSpPr/>
          <p:nvPr/>
        </p:nvSpPr>
        <p:spPr>
          <a:xfrm>
            <a:off x="2615576" y="4197274"/>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2" name="Oval 11">
            <a:extLst>
              <a:ext uri="{FF2B5EF4-FFF2-40B4-BE49-F238E27FC236}">
                <a16:creationId xmlns:a16="http://schemas.microsoft.com/office/drawing/2014/main" id="{81A451DE-5BA9-CBA1-D6B7-093B2BBA1E9C}"/>
              </a:ext>
            </a:extLst>
          </p:cNvPr>
          <p:cNvSpPr/>
          <p:nvPr/>
        </p:nvSpPr>
        <p:spPr>
          <a:xfrm>
            <a:off x="6096000" y="4197273"/>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3" name="Oval 12">
            <a:extLst>
              <a:ext uri="{FF2B5EF4-FFF2-40B4-BE49-F238E27FC236}">
                <a16:creationId xmlns:a16="http://schemas.microsoft.com/office/drawing/2014/main" id="{B2BAA2FB-D050-5754-A345-6C717E0D7A33}"/>
              </a:ext>
            </a:extLst>
          </p:cNvPr>
          <p:cNvSpPr/>
          <p:nvPr/>
        </p:nvSpPr>
        <p:spPr>
          <a:xfrm>
            <a:off x="8032050" y="4197274"/>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
        <p:nvSpPr>
          <p:cNvPr id="4" name="Oval 3">
            <a:extLst>
              <a:ext uri="{FF2B5EF4-FFF2-40B4-BE49-F238E27FC236}">
                <a16:creationId xmlns:a16="http://schemas.microsoft.com/office/drawing/2014/main" id="{088510AE-AFD0-0F5D-86A9-406C70BFB470}"/>
              </a:ext>
            </a:extLst>
          </p:cNvPr>
          <p:cNvSpPr/>
          <p:nvPr/>
        </p:nvSpPr>
        <p:spPr>
          <a:xfrm>
            <a:off x="5309816" y="1558067"/>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5" name="Oval 4">
            <a:extLst>
              <a:ext uri="{FF2B5EF4-FFF2-40B4-BE49-F238E27FC236}">
                <a16:creationId xmlns:a16="http://schemas.microsoft.com/office/drawing/2014/main" id="{D20E0AD5-E88E-BECD-76A4-910F2077221B}"/>
              </a:ext>
            </a:extLst>
          </p:cNvPr>
          <p:cNvSpPr/>
          <p:nvPr/>
        </p:nvSpPr>
        <p:spPr>
          <a:xfrm>
            <a:off x="4546735" y="4197272"/>
            <a:ext cx="1102659" cy="110265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0</a:t>
            </a:r>
          </a:p>
        </p:txBody>
      </p:sp>
      <p:cxnSp>
        <p:nvCxnSpPr>
          <p:cNvPr id="8" name="Straight Arrow Connector 7">
            <a:extLst>
              <a:ext uri="{FF2B5EF4-FFF2-40B4-BE49-F238E27FC236}">
                <a16:creationId xmlns:a16="http://schemas.microsoft.com/office/drawing/2014/main" id="{80EDD9A6-7409-FB99-9EF6-0CC5F8EF52FA}"/>
              </a:ext>
            </a:extLst>
          </p:cNvPr>
          <p:cNvCxnSpPr>
            <a:cxnSpLocks/>
            <a:stCxn id="4" idx="3"/>
            <a:endCxn id="9" idx="7"/>
          </p:cNvCxnSpPr>
          <p:nvPr/>
        </p:nvCxnSpPr>
        <p:spPr>
          <a:xfrm flipH="1">
            <a:off x="4591277" y="2499245"/>
            <a:ext cx="880020"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461561-E9BB-5527-E803-66998278EC49}"/>
              </a:ext>
            </a:extLst>
          </p:cNvPr>
          <p:cNvCxnSpPr>
            <a:cxnSpLocks/>
            <a:stCxn id="9" idx="3"/>
            <a:endCxn id="11" idx="7"/>
          </p:cNvCxnSpPr>
          <p:nvPr/>
        </p:nvCxnSpPr>
        <p:spPr>
          <a:xfrm flipH="1">
            <a:off x="3556754" y="3818848"/>
            <a:ext cx="254826" cy="539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FC514C-11E9-3D18-CE9B-88D27CE23558}"/>
              </a:ext>
            </a:extLst>
          </p:cNvPr>
          <p:cNvCxnSpPr>
            <a:cxnSpLocks/>
            <a:stCxn id="10" idx="3"/>
            <a:endCxn id="12" idx="7"/>
          </p:cNvCxnSpPr>
          <p:nvPr/>
        </p:nvCxnSpPr>
        <p:spPr>
          <a:xfrm flipH="1">
            <a:off x="7037178" y="3818848"/>
            <a:ext cx="159479"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E590FB-A1FC-7954-E314-380DCAF569B6}"/>
              </a:ext>
            </a:extLst>
          </p:cNvPr>
          <p:cNvCxnSpPr>
            <a:cxnSpLocks/>
            <a:stCxn id="4" idx="5"/>
            <a:endCxn id="10" idx="1"/>
          </p:cNvCxnSpPr>
          <p:nvPr/>
        </p:nvCxnSpPr>
        <p:spPr>
          <a:xfrm>
            <a:off x="6250994" y="2499245"/>
            <a:ext cx="945663" cy="53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AA0D8D-3983-A717-9B25-81A713B096A7}"/>
              </a:ext>
            </a:extLst>
          </p:cNvPr>
          <p:cNvCxnSpPr>
            <a:cxnSpLocks/>
            <a:stCxn id="9" idx="5"/>
            <a:endCxn id="5" idx="1"/>
          </p:cNvCxnSpPr>
          <p:nvPr/>
        </p:nvCxnSpPr>
        <p:spPr>
          <a:xfrm>
            <a:off x="4591277" y="3818848"/>
            <a:ext cx="116939" cy="539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A78EAB-BA32-B4C2-61E3-8245E6C8A7F5}"/>
              </a:ext>
            </a:extLst>
          </p:cNvPr>
          <p:cNvCxnSpPr>
            <a:cxnSpLocks/>
            <a:stCxn id="10" idx="5"/>
            <a:endCxn id="13" idx="1"/>
          </p:cNvCxnSpPr>
          <p:nvPr/>
        </p:nvCxnSpPr>
        <p:spPr>
          <a:xfrm>
            <a:off x="7976354" y="3818848"/>
            <a:ext cx="217177" cy="539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70F2AB-F3D0-DC3B-28F7-8ADACCE8083E}"/>
              </a:ext>
            </a:extLst>
          </p:cNvPr>
          <p:cNvSpPr txBox="1"/>
          <p:nvPr/>
        </p:nvSpPr>
        <p:spPr>
          <a:xfrm>
            <a:off x="1177426" y="1567166"/>
            <a:ext cx="1948873" cy="3108543"/>
          </a:xfrm>
          <a:prstGeom prst="rect">
            <a:avLst/>
          </a:prstGeom>
          <a:noFill/>
        </p:spPr>
        <p:txBody>
          <a:bodyPr wrap="square" rtlCol="0">
            <a:spAutoFit/>
          </a:bodyPr>
          <a:lstStyle/>
          <a:p>
            <a:r>
              <a:rPr lang="en-US" sz="2800" dirty="0">
                <a:latin typeface="Catamaran" panose="020B0604020202020204"/>
              </a:rPr>
              <a:t>Let’s imagine we wanted to check if the number 4 was in this tree…</a:t>
            </a:r>
          </a:p>
        </p:txBody>
      </p:sp>
    </p:spTree>
    <p:extLst>
      <p:ext uri="{BB962C8B-B14F-4D97-AF65-F5344CB8AC3E}">
        <p14:creationId xmlns:p14="http://schemas.microsoft.com/office/powerpoint/2010/main" val="41024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
                                        </p:tgtEl>
                                        <p:attrNameLst>
                                          <p:attrName>fillcolor</p:attrName>
                                        </p:attrNameLst>
                                      </p:cBhvr>
                                      <p:to>
                                        <a:srgbClr val="00B050"/>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1"/>
                                        </p:tgtEl>
                                        <p:attrNameLst>
                                          <p:attrName>fillcolor</p:attrName>
                                        </p:attrNameLst>
                                      </p:cBhvr>
                                      <p:to>
                                        <a:srgbClr val="00B050"/>
                                      </p:to>
                                    </p:animClr>
                                    <p:set>
                                      <p:cBhvr>
                                        <p:cTn id="11" dur="500" fill="hold"/>
                                        <p:tgtEl>
                                          <p:spTgt spid="11"/>
                                        </p:tgtEl>
                                        <p:attrNameLst>
                                          <p:attrName>fill.type</p:attrName>
                                        </p:attrNameLst>
                                      </p:cBhvr>
                                      <p:to>
                                        <p:strVal val="solid"/>
                                      </p:to>
                                    </p:set>
                                    <p:set>
                                      <p:cBhvr>
                                        <p:cTn id="12"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60000" y="1621003"/>
            <a:ext cx="3420722" cy="4555200"/>
          </a:xfrm>
        </p:spPr>
        <p:txBody>
          <a:bodyPr/>
          <a:lstStyle/>
          <a:p>
            <a:r>
              <a:rPr lang="en-US" sz="3600" dirty="0"/>
              <a:t>Is this a good way of representing the previous problem? Discuss!</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Quiz!</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pic>
        <p:nvPicPr>
          <p:cNvPr id="2" name="Picture 1" descr="A screen shot of a computer&#10;&#10;Description automatically generated">
            <a:extLst>
              <a:ext uri="{FF2B5EF4-FFF2-40B4-BE49-F238E27FC236}">
                <a16:creationId xmlns:a16="http://schemas.microsoft.com/office/drawing/2014/main" id="{5ED93904-DA68-31DB-DD18-D4FE53063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5" y="1656747"/>
            <a:ext cx="6017180" cy="4291498"/>
          </a:xfrm>
          <a:prstGeom prst="rect">
            <a:avLst/>
          </a:prstGeom>
        </p:spPr>
      </p:pic>
    </p:spTree>
    <p:extLst>
      <p:ext uri="{BB962C8B-B14F-4D97-AF65-F5344CB8AC3E}">
        <p14:creationId xmlns:p14="http://schemas.microsoft.com/office/powerpoint/2010/main" val="1122993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800" y="1518366"/>
            <a:ext cx="3420722" cy="4555200"/>
          </a:xfrm>
        </p:spPr>
        <p:txBody>
          <a:bodyPr/>
          <a:lstStyle/>
          <a:p>
            <a:r>
              <a:rPr lang="en-US" sz="3600" dirty="0"/>
              <a:t>We can’t store structs within structs! But we can store address to other structs to allow us to link them together!</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Pointers!</a:t>
            </a:r>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pic>
        <p:nvPicPr>
          <p:cNvPr id="4" name="Picture 3" descr="A screen shot of a computer code&#10;&#10;Description automatically generated">
            <a:extLst>
              <a:ext uri="{FF2B5EF4-FFF2-40B4-BE49-F238E27FC236}">
                <a16:creationId xmlns:a16="http://schemas.microsoft.com/office/drawing/2014/main" id="{C2DF6D82-BE69-3E3C-0D30-E94CF7DB5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440" y="1740159"/>
            <a:ext cx="6139024" cy="4250094"/>
          </a:xfrm>
          <a:prstGeom prst="rect">
            <a:avLst/>
          </a:prstGeom>
          <a:ln>
            <a:solidFill>
              <a:srgbClr val="96A2AB"/>
            </a:solidFill>
          </a:ln>
        </p:spPr>
      </p:pic>
    </p:spTree>
    <p:extLst>
      <p:ext uri="{BB962C8B-B14F-4D97-AF65-F5344CB8AC3E}">
        <p14:creationId xmlns:p14="http://schemas.microsoft.com/office/powerpoint/2010/main" val="2315126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type="subTitle" idx="1"/>
          </p:nvPr>
        </p:nvSpPr>
        <p:spPr>
          <a:solidFill>
            <a:srgbClr val="C00000"/>
          </a:solidFill>
        </p:spPr>
        <p:txBody>
          <a:bodyPr/>
          <a:lstStyle/>
          <a:p>
            <a:r>
              <a:rPr lang="en-US" dirty="0">
                <a:solidFill>
                  <a:schemeClr val="bg1"/>
                </a:solidFill>
              </a:rPr>
              <a:t>Recursion, pointers &amp; structs demo!</a:t>
            </a:r>
          </a:p>
        </p:txBody>
      </p:sp>
    </p:spTree>
    <p:extLst>
      <p:ext uri="{BB962C8B-B14F-4D97-AF65-F5344CB8AC3E}">
        <p14:creationId xmlns:p14="http://schemas.microsoft.com/office/powerpoint/2010/main" val="3688479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p:txBody>
          <a:bodyPr/>
          <a:lstStyle/>
          <a:p>
            <a:r>
              <a:rPr lang="en-US" dirty="0"/>
              <a:t>Structs</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01</a:t>
            </a:r>
          </a:p>
        </p:txBody>
      </p:sp>
      <p:sp>
        <p:nvSpPr>
          <p:cNvPr id="16" name="Subtitle 15">
            <a:extLst>
              <a:ext uri="{FF2B5EF4-FFF2-40B4-BE49-F238E27FC236}">
                <a16:creationId xmlns:a16="http://schemas.microsoft.com/office/drawing/2014/main" id="{0B49D9B1-F5E2-754A-2C4A-9B61543DD4B7}"/>
              </a:ext>
            </a:extLst>
          </p:cNvPr>
          <p:cNvSpPr>
            <a:spLocks noGrp="1"/>
          </p:cNvSpPr>
          <p:nvPr>
            <p:ph type="subTitle" idx="1"/>
          </p:nvPr>
        </p:nvSpPr>
        <p:spPr/>
        <p:txBody>
          <a:bodyPr/>
          <a:lstStyle/>
          <a:p>
            <a:r>
              <a:rPr lang="en-US" dirty="0"/>
              <a:t>Organizing data!</a:t>
            </a:r>
          </a:p>
        </p:txBody>
      </p:sp>
    </p:spTree>
    <p:extLst>
      <p:ext uri="{BB962C8B-B14F-4D97-AF65-F5344CB8AC3E}">
        <p14:creationId xmlns:p14="http://schemas.microsoft.com/office/powerpoint/2010/main" val="231490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799" y="1518366"/>
            <a:ext cx="10026665" cy="4555200"/>
          </a:xfrm>
        </p:spPr>
        <p:txBody>
          <a:bodyPr/>
          <a:lstStyle/>
          <a:p>
            <a:pPr marL="774695" indent="-571500">
              <a:spcAft>
                <a:spcPts val="1200"/>
              </a:spcAft>
              <a:buFont typeface="Arial" panose="020B0604020202020204" pitchFamily="34" charset="0"/>
              <a:buChar char="•"/>
            </a:pPr>
            <a:r>
              <a:rPr lang="en-US" sz="3600" dirty="0"/>
              <a:t>Where were the base cases in my functions?</a:t>
            </a:r>
          </a:p>
          <a:p>
            <a:pPr marL="774695" indent="-571500">
              <a:spcAft>
                <a:spcPts val="1200"/>
              </a:spcAft>
              <a:buFont typeface="Arial" panose="020B0604020202020204" pitchFamily="34" charset="0"/>
              <a:buChar char="•"/>
            </a:pPr>
            <a:r>
              <a:rPr lang="en-US" sz="3600" dirty="0"/>
              <a:t>Was there a pattern? Did base cases come first? Last? Doesn’t matter?</a:t>
            </a:r>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Things to think about from </a:t>
            </a:r>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284451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289BF4-19F6-52B3-096A-BE1D63ACA7E8}"/>
              </a:ext>
            </a:extLst>
          </p:cNvPr>
          <p:cNvSpPr>
            <a:spLocks noGrp="1"/>
          </p:cNvSpPr>
          <p:nvPr>
            <p:ph type="body" idx="1"/>
          </p:nvPr>
        </p:nvSpPr>
        <p:spPr>
          <a:xfrm>
            <a:off x="950799" y="1518366"/>
            <a:ext cx="10026665" cy="4555200"/>
          </a:xfrm>
        </p:spPr>
        <p:txBody>
          <a:bodyPr/>
          <a:lstStyle/>
          <a:p>
            <a:pPr marL="774695" indent="-571500">
              <a:spcAft>
                <a:spcPts val="1200"/>
              </a:spcAft>
              <a:buFont typeface="Arial" panose="020B0604020202020204" pitchFamily="34" charset="0"/>
              <a:buChar char="•"/>
            </a:pPr>
            <a:r>
              <a:rPr lang="en-US" sz="3600" dirty="0"/>
              <a:t>Recursion actually incredibly useful!</a:t>
            </a:r>
          </a:p>
          <a:p>
            <a:pPr marL="774695" indent="-571500">
              <a:spcAft>
                <a:spcPts val="1200"/>
              </a:spcAft>
              <a:buFont typeface="Arial" panose="020B0604020202020204" pitchFamily="34" charset="0"/>
              <a:buChar char="•"/>
            </a:pPr>
            <a:r>
              <a:rPr lang="en-US" sz="3600" dirty="0"/>
              <a:t>malloc to allocate memory that doesn’t die after function ends – memory on the HEAP.</a:t>
            </a:r>
          </a:p>
          <a:p>
            <a:pPr marL="774695" indent="-571500">
              <a:spcAft>
                <a:spcPts val="1200"/>
              </a:spcAft>
              <a:buFont typeface="Arial" panose="020B0604020202020204" pitchFamily="34" charset="0"/>
              <a:buChar char="•"/>
            </a:pPr>
            <a:r>
              <a:rPr lang="en-US" sz="3600" dirty="0" err="1"/>
              <a:t>Malloc’d</a:t>
            </a:r>
            <a:r>
              <a:rPr lang="en-US" sz="3600" dirty="0"/>
              <a:t> memory must be </a:t>
            </a:r>
            <a:r>
              <a:rPr lang="en-US" sz="3600" dirty="0" err="1"/>
              <a:t>free’d</a:t>
            </a:r>
            <a:r>
              <a:rPr lang="en-US" sz="3600" dirty="0"/>
              <a:t>!</a:t>
            </a:r>
          </a:p>
          <a:p>
            <a:pPr marL="774695" indent="-571500">
              <a:spcAft>
                <a:spcPts val="1200"/>
              </a:spcAft>
              <a:buFont typeface="Arial" panose="020B0604020202020204" pitchFamily="34" charset="0"/>
              <a:buChar char="•"/>
            </a:pPr>
            <a:r>
              <a:rPr lang="en-US" sz="3600" dirty="0"/>
              <a:t>Pointers store </a:t>
            </a:r>
            <a:r>
              <a:rPr lang="en-US" sz="3600" b="1" dirty="0"/>
              <a:t>address</a:t>
            </a:r>
            <a:r>
              <a:rPr lang="en-US" sz="3600" dirty="0"/>
              <a:t>. Create using </a:t>
            </a:r>
            <a:r>
              <a:rPr lang="en-US" sz="3600" b="1" dirty="0"/>
              <a:t>type*</a:t>
            </a:r>
            <a:r>
              <a:rPr lang="en-US" sz="3600" dirty="0"/>
              <a:t>, you can access the underlying data using </a:t>
            </a:r>
            <a:r>
              <a:rPr lang="en-US" sz="3600" b="1" dirty="0"/>
              <a:t>*variable</a:t>
            </a:r>
            <a:r>
              <a:rPr lang="en-US" sz="3600" dirty="0"/>
              <a:t>.</a:t>
            </a:r>
            <a:endParaRPr lang="en-US" sz="3600" b="1" dirty="0"/>
          </a:p>
        </p:txBody>
      </p:sp>
      <p:sp>
        <p:nvSpPr>
          <p:cNvPr id="5" name="Title 4">
            <a:extLst>
              <a:ext uri="{FF2B5EF4-FFF2-40B4-BE49-F238E27FC236}">
                <a16:creationId xmlns:a16="http://schemas.microsoft.com/office/drawing/2014/main" id="{A7165222-16C9-C6F0-5538-3DD32E526E5D}"/>
              </a:ext>
            </a:extLst>
          </p:cNvPr>
          <p:cNvSpPr>
            <a:spLocks noGrp="1"/>
          </p:cNvSpPr>
          <p:nvPr>
            <p:ph type="title"/>
          </p:nvPr>
        </p:nvSpPr>
        <p:spPr/>
        <p:txBody>
          <a:bodyPr/>
          <a:lstStyle/>
          <a:p>
            <a:r>
              <a:rPr lang="en-US" dirty="0"/>
              <a:t>Things to take from </a:t>
            </a:r>
            <a:r>
              <a:rPr lang="en-US" dirty="0" err="1"/>
              <a:t>tree_search.c</a:t>
            </a:r>
            <a:endParaRPr lang="en-US" dirty="0"/>
          </a:p>
        </p:txBody>
      </p:sp>
      <p:sp>
        <p:nvSpPr>
          <p:cNvPr id="7" name="Content Placeholder 6">
            <a:extLst>
              <a:ext uri="{FF2B5EF4-FFF2-40B4-BE49-F238E27FC236}">
                <a16:creationId xmlns:a16="http://schemas.microsoft.com/office/drawing/2014/main" id="{890D8133-DF5D-6F31-B472-DC56E69E12DA}"/>
              </a:ext>
            </a:extLst>
          </p:cNvPr>
          <p:cNvSpPr>
            <a:spLocks noGrp="1"/>
          </p:cNvSpPr>
          <p:nvPr>
            <p:ph sz="quarter" idx="10"/>
          </p:nvPr>
        </p:nvSpPr>
        <p:spPr>
          <a:solidFill>
            <a:srgbClr val="C00000"/>
          </a:solidFill>
        </p:spPr>
        <p:txBody>
          <a:bodyPr/>
          <a:lstStyle/>
          <a:p>
            <a:r>
              <a:rPr lang="en-US" dirty="0">
                <a:solidFill>
                  <a:schemeClr val="bg1"/>
                </a:solidFill>
              </a:rPr>
              <a:t>Recursion</a:t>
            </a:r>
          </a:p>
        </p:txBody>
      </p:sp>
    </p:spTree>
    <p:extLst>
      <p:ext uri="{BB962C8B-B14F-4D97-AF65-F5344CB8AC3E}">
        <p14:creationId xmlns:p14="http://schemas.microsoft.com/office/powerpoint/2010/main" val="3523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4082BC6-F10C-10FF-47E8-7E47892FE28E}"/>
              </a:ext>
            </a:extLst>
          </p:cNvPr>
          <p:cNvSpPr>
            <a:spLocks noGrp="1"/>
          </p:cNvSpPr>
          <p:nvPr>
            <p:ph type="title"/>
          </p:nvPr>
        </p:nvSpPr>
        <p:spPr>
          <a:xfrm>
            <a:off x="2390066" y="3288333"/>
            <a:ext cx="6525333" cy="1122400"/>
          </a:xfrm>
        </p:spPr>
        <p:txBody>
          <a:bodyPr/>
          <a:lstStyle/>
          <a:p>
            <a:r>
              <a:rPr lang="en-US" dirty="0"/>
              <a:t>PSET</a:t>
            </a:r>
          </a:p>
        </p:txBody>
      </p:sp>
      <p:sp>
        <p:nvSpPr>
          <p:cNvPr id="17" name="Title 16">
            <a:extLst>
              <a:ext uri="{FF2B5EF4-FFF2-40B4-BE49-F238E27FC236}">
                <a16:creationId xmlns:a16="http://schemas.microsoft.com/office/drawing/2014/main" id="{C743B776-FB51-3F95-D449-08B03E193EEC}"/>
              </a:ext>
            </a:extLst>
          </p:cNvPr>
          <p:cNvSpPr>
            <a:spLocks noGrp="1"/>
          </p:cNvSpPr>
          <p:nvPr>
            <p:ph type="title" idx="2"/>
          </p:nvPr>
        </p:nvSpPr>
        <p:spPr/>
        <p:txBody>
          <a:bodyPr/>
          <a:lstStyle/>
          <a:p>
            <a:r>
              <a:rPr lang="en-US" dirty="0"/>
              <a:t>04</a:t>
            </a:r>
          </a:p>
        </p:txBody>
      </p:sp>
      <p:sp>
        <p:nvSpPr>
          <p:cNvPr id="2" name="Subtitle 15">
            <a:extLst>
              <a:ext uri="{FF2B5EF4-FFF2-40B4-BE49-F238E27FC236}">
                <a16:creationId xmlns:a16="http://schemas.microsoft.com/office/drawing/2014/main" id="{8AFD4C03-1394-1B12-29E1-253790673B16}"/>
              </a:ext>
            </a:extLst>
          </p:cNvPr>
          <p:cNvSpPr>
            <a:spLocks noGrp="1"/>
          </p:cNvSpPr>
          <p:nvPr>
            <p:ph type="subTitle" idx="1"/>
          </p:nvPr>
        </p:nvSpPr>
        <p:spPr>
          <a:xfrm>
            <a:off x="2390067" y="4486467"/>
            <a:ext cx="4447600" cy="547600"/>
          </a:xfrm>
        </p:spPr>
        <p:txBody>
          <a:bodyPr/>
          <a:lstStyle/>
          <a:p>
            <a:r>
              <a:rPr lang="en-US" dirty="0"/>
              <a:t>Week ahead</a:t>
            </a:r>
          </a:p>
        </p:txBody>
      </p:sp>
    </p:spTree>
    <p:extLst>
      <p:ext uri="{BB962C8B-B14F-4D97-AF65-F5344CB8AC3E}">
        <p14:creationId xmlns:p14="http://schemas.microsoft.com/office/powerpoint/2010/main" val="367898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5DA846-D33B-9619-3E25-13C084DEB9CD}"/>
              </a:ext>
            </a:extLst>
          </p:cNvPr>
          <p:cNvSpPr>
            <a:spLocks noGrp="1"/>
          </p:cNvSpPr>
          <p:nvPr>
            <p:ph type="body" idx="1"/>
          </p:nvPr>
        </p:nvSpPr>
        <p:spPr/>
        <p:txBody>
          <a:bodyPr/>
          <a:lstStyle/>
          <a:p>
            <a:pPr marL="488945" indent="-285750">
              <a:buFont typeface="Arial" panose="020B0604020202020204" pitchFamily="34" charset="0"/>
              <a:buChar char="•"/>
            </a:pPr>
            <a:r>
              <a:rPr lang="en-US" sz="3200" u="sng" dirty="0" err="1"/>
              <a:t>Tideman</a:t>
            </a:r>
            <a:r>
              <a:rPr lang="en-US" sz="3200" dirty="0"/>
              <a:t> is, in most people’s opinions, the largest jump from less comfortable to more comfortable PSET options. </a:t>
            </a:r>
            <a:r>
              <a:rPr lang="en-US" sz="3200" b="1" dirty="0"/>
              <a:t>Be wary, it is tricky and will take some conceptual thinking</a:t>
            </a:r>
            <a:r>
              <a:rPr lang="en-US" sz="3200" dirty="0"/>
              <a:t>. You guys can do it I’m sure, but be warned.</a:t>
            </a:r>
          </a:p>
          <a:p>
            <a:pPr marL="488945" indent="-285750">
              <a:buFont typeface="Arial" panose="020B0604020202020204" pitchFamily="34" charset="0"/>
              <a:buChar char="•"/>
            </a:pPr>
            <a:r>
              <a:rPr lang="en-US" sz="3200" dirty="0"/>
              <a:t>In </a:t>
            </a:r>
            <a:r>
              <a:rPr lang="en-US" sz="3200" b="1" u="sng" dirty="0"/>
              <a:t>Runoff</a:t>
            </a:r>
            <a:r>
              <a:rPr lang="en-US" sz="3200" dirty="0"/>
              <a:t>, what does </a:t>
            </a:r>
            <a:r>
              <a:rPr lang="en-US" sz="3200" i="1" dirty="0"/>
              <a:t>preferences[</a:t>
            </a:r>
            <a:r>
              <a:rPr lang="en-US" sz="3200" i="1" dirty="0" err="1"/>
              <a:t>i</a:t>
            </a:r>
            <a:r>
              <a:rPr lang="en-US" sz="3200" i="1" dirty="0"/>
              <a:t>][j]</a:t>
            </a:r>
            <a:r>
              <a:rPr lang="en-US" sz="3200" dirty="0"/>
              <a:t> signify?</a:t>
            </a:r>
            <a:endParaRPr lang="en-US" sz="3200" b="1" u="sng" dirty="0"/>
          </a:p>
        </p:txBody>
      </p:sp>
      <p:sp>
        <p:nvSpPr>
          <p:cNvPr id="5" name="Title 4">
            <a:extLst>
              <a:ext uri="{FF2B5EF4-FFF2-40B4-BE49-F238E27FC236}">
                <a16:creationId xmlns:a16="http://schemas.microsoft.com/office/drawing/2014/main" id="{28D5F81A-0E77-34E8-1761-17CFE853A86B}"/>
              </a:ext>
            </a:extLst>
          </p:cNvPr>
          <p:cNvSpPr>
            <a:spLocks noGrp="1"/>
          </p:cNvSpPr>
          <p:nvPr>
            <p:ph type="title"/>
          </p:nvPr>
        </p:nvSpPr>
        <p:spPr/>
        <p:txBody>
          <a:bodyPr/>
          <a:lstStyle/>
          <a:p>
            <a:r>
              <a:rPr lang="en-US" dirty="0"/>
              <a:t>PSET info</a:t>
            </a:r>
          </a:p>
        </p:txBody>
      </p:sp>
      <p:sp>
        <p:nvSpPr>
          <p:cNvPr id="7" name="Content Placeholder 6">
            <a:extLst>
              <a:ext uri="{FF2B5EF4-FFF2-40B4-BE49-F238E27FC236}">
                <a16:creationId xmlns:a16="http://schemas.microsoft.com/office/drawing/2014/main" id="{7D8B6B04-FA3D-5D9C-8997-507463DAADFA}"/>
              </a:ext>
            </a:extLst>
          </p:cNvPr>
          <p:cNvSpPr>
            <a:spLocks noGrp="1"/>
          </p:cNvSpPr>
          <p:nvPr>
            <p:ph sz="quarter" idx="10"/>
          </p:nvPr>
        </p:nvSpPr>
        <p:spPr>
          <a:solidFill>
            <a:schemeClr val="tx2">
              <a:lumMod val="10000"/>
            </a:schemeClr>
          </a:solidFill>
        </p:spPr>
        <p:txBody>
          <a:bodyPr/>
          <a:lstStyle/>
          <a:p>
            <a:r>
              <a:rPr lang="en-US" dirty="0">
                <a:solidFill>
                  <a:schemeClr val="bg1"/>
                </a:solidFill>
              </a:rPr>
              <a:t>PSET</a:t>
            </a:r>
          </a:p>
        </p:txBody>
      </p:sp>
      <p:pic>
        <p:nvPicPr>
          <p:cNvPr id="11" name="Picture 10">
            <a:extLst>
              <a:ext uri="{FF2B5EF4-FFF2-40B4-BE49-F238E27FC236}">
                <a16:creationId xmlns:a16="http://schemas.microsoft.com/office/drawing/2014/main" id="{F66D4081-6FBD-B430-7539-8CA740A88BAD}"/>
              </a:ext>
            </a:extLst>
          </p:cNvPr>
          <p:cNvPicPr>
            <a:picLocks noChangeAspect="1"/>
          </p:cNvPicPr>
          <p:nvPr/>
        </p:nvPicPr>
        <p:blipFill>
          <a:blip r:embed="rId2"/>
          <a:stretch>
            <a:fillRect/>
          </a:stretch>
        </p:blipFill>
        <p:spPr>
          <a:xfrm>
            <a:off x="1375490" y="4231895"/>
            <a:ext cx="9441019" cy="1837668"/>
          </a:xfrm>
          <a:prstGeom prst="rect">
            <a:avLst/>
          </a:prstGeom>
          <a:ln w="76200">
            <a:solidFill>
              <a:srgbClr val="96A2AB"/>
            </a:solidFill>
          </a:ln>
        </p:spPr>
      </p:pic>
    </p:spTree>
    <p:extLst>
      <p:ext uri="{BB962C8B-B14F-4D97-AF65-F5344CB8AC3E}">
        <p14:creationId xmlns:p14="http://schemas.microsoft.com/office/powerpoint/2010/main" val="41211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9600B2-44AA-975C-9D3A-B3BED36CB16F}"/>
              </a:ext>
            </a:extLst>
          </p:cNvPr>
          <p:cNvSpPr>
            <a:spLocks noGrp="1"/>
          </p:cNvSpPr>
          <p:nvPr>
            <p:ph type="body" idx="1"/>
          </p:nvPr>
        </p:nvSpPr>
        <p:spPr>
          <a:xfrm>
            <a:off x="6575437" y="1583600"/>
            <a:ext cx="4507739" cy="4555200"/>
          </a:xfrm>
        </p:spPr>
        <p:txBody>
          <a:bodyPr/>
          <a:lstStyle/>
          <a:p>
            <a:r>
              <a:rPr lang="en-US" sz="2800" b="1" dirty="0"/>
              <a:t>Typedef</a:t>
            </a:r>
            <a:r>
              <a:rPr lang="en-US" sz="2800" dirty="0"/>
              <a:t> – creates </a:t>
            </a:r>
            <a:r>
              <a:rPr lang="en-US" sz="2800" u="sng" dirty="0" err="1"/>
              <a:t>pokemon</a:t>
            </a:r>
            <a:r>
              <a:rPr lang="en-US" sz="2800" dirty="0"/>
              <a:t> as a type!</a:t>
            </a:r>
          </a:p>
          <a:p>
            <a:endParaRPr lang="en-US" sz="2800" b="1" dirty="0"/>
          </a:p>
          <a:p>
            <a:r>
              <a:rPr lang="en-US" sz="2800" b="1" dirty="0"/>
              <a:t>Must give types and names of struct attributes.</a:t>
            </a:r>
          </a:p>
        </p:txBody>
      </p:sp>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Defining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11" name="Picture 10" descr="A screen shot of a computer screen&#10;&#10;Description automatically generated">
            <a:extLst>
              <a:ext uri="{FF2B5EF4-FFF2-40B4-BE49-F238E27FC236}">
                <a16:creationId xmlns:a16="http://schemas.microsoft.com/office/drawing/2014/main" id="{7235B9D1-1B52-79CE-8C8C-62CFA4302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14" y="1452500"/>
            <a:ext cx="5334000" cy="4686300"/>
          </a:xfrm>
          <a:prstGeom prst="rect">
            <a:avLst/>
          </a:prstGeom>
        </p:spPr>
      </p:pic>
    </p:spTree>
    <p:extLst>
      <p:ext uri="{BB962C8B-B14F-4D97-AF65-F5344CB8AC3E}">
        <p14:creationId xmlns:p14="http://schemas.microsoft.com/office/powerpoint/2010/main" val="266761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8" name="Picture 7" descr="A screen shot of a computer&#10;&#10;Description automatically generated">
            <a:extLst>
              <a:ext uri="{FF2B5EF4-FFF2-40B4-BE49-F238E27FC236}">
                <a16:creationId xmlns:a16="http://schemas.microsoft.com/office/drawing/2014/main" id="{3C172B39-047D-DAB1-2BFA-AD1B36CD7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42" y="1736428"/>
            <a:ext cx="4610100" cy="4324350"/>
          </a:xfrm>
          <a:prstGeom prst="rect">
            <a:avLst/>
          </a:prstGeom>
        </p:spPr>
      </p:pic>
      <p:pic>
        <p:nvPicPr>
          <p:cNvPr id="9" name="Picture 8" descr="A screen shot of a computer screen&#10;&#10;Description automatically generated">
            <a:extLst>
              <a:ext uri="{FF2B5EF4-FFF2-40B4-BE49-F238E27FC236}">
                <a16:creationId xmlns:a16="http://schemas.microsoft.com/office/drawing/2014/main" id="{7BDBBD45-875C-F119-41A8-878E24A9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15" y="1738960"/>
            <a:ext cx="4919143" cy="4321818"/>
          </a:xfrm>
          <a:prstGeom prst="rect">
            <a:avLst/>
          </a:prstGeom>
        </p:spPr>
      </p:pic>
      <p:sp>
        <p:nvSpPr>
          <p:cNvPr id="10" name="Arrow: Right 9">
            <a:extLst>
              <a:ext uri="{FF2B5EF4-FFF2-40B4-BE49-F238E27FC236}">
                <a16:creationId xmlns:a16="http://schemas.microsoft.com/office/drawing/2014/main" id="{1E7F14FA-B3A3-1D8D-363C-959F813E9F2F}"/>
              </a:ext>
            </a:extLst>
          </p:cNvPr>
          <p:cNvSpPr/>
          <p:nvPr/>
        </p:nvSpPr>
        <p:spPr>
          <a:xfrm rot="21446361">
            <a:off x="4272006" y="3297382"/>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960B985-9F18-4545-E78A-449FCA871556}"/>
              </a:ext>
            </a:extLst>
          </p:cNvPr>
          <p:cNvSpPr/>
          <p:nvPr/>
        </p:nvSpPr>
        <p:spPr>
          <a:xfrm rot="21446361">
            <a:off x="4272006" y="3641060"/>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81E5E83-2B84-3CED-F860-145B2E2B385F}"/>
              </a:ext>
            </a:extLst>
          </p:cNvPr>
          <p:cNvSpPr/>
          <p:nvPr/>
        </p:nvSpPr>
        <p:spPr>
          <a:xfrm rot="21446361">
            <a:off x="4272005" y="3984739"/>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BD260CB-FE98-60CD-E2DE-DD94C29DA7A7}"/>
              </a:ext>
            </a:extLst>
          </p:cNvPr>
          <p:cNvSpPr/>
          <p:nvPr/>
        </p:nvSpPr>
        <p:spPr>
          <a:xfrm rot="21446361">
            <a:off x="4272006" y="4338395"/>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35D81E-3267-2316-D1F5-4D4830D6BD49}"/>
              </a:ext>
            </a:extLst>
          </p:cNvPr>
          <p:cNvSpPr/>
          <p:nvPr/>
        </p:nvSpPr>
        <p:spPr>
          <a:xfrm rot="21446361">
            <a:off x="4272006" y="4672096"/>
            <a:ext cx="3338946" cy="263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screen shot of a computer&#10;&#10;Description automatically generated">
            <a:extLst>
              <a:ext uri="{FF2B5EF4-FFF2-40B4-BE49-F238E27FC236}">
                <a16:creationId xmlns:a16="http://schemas.microsoft.com/office/drawing/2014/main" id="{7A6B55CE-BEB0-B686-22A5-E676371FF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563" y="1573762"/>
            <a:ext cx="6238532" cy="4383833"/>
          </a:xfrm>
          <a:prstGeom prst="rect">
            <a:avLst/>
          </a:prstGeom>
        </p:spPr>
      </p:pic>
      <p:sp>
        <p:nvSpPr>
          <p:cNvPr id="4" name="TextBox 3">
            <a:extLst>
              <a:ext uri="{FF2B5EF4-FFF2-40B4-BE49-F238E27FC236}">
                <a16:creationId xmlns:a16="http://schemas.microsoft.com/office/drawing/2014/main" id="{948B09EF-D5F6-B771-2D3F-17DA04CB139B}"/>
              </a:ext>
            </a:extLst>
          </p:cNvPr>
          <p:cNvSpPr txBox="1"/>
          <p:nvPr/>
        </p:nvSpPr>
        <p:spPr>
          <a:xfrm>
            <a:off x="7458909" y="1975403"/>
            <a:ext cx="3782291" cy="3477875"/>
          </a:xfrm>
          <a:prstGeom prst="rect">
            <a:avLst/>
          </a:prstGeom>
          <a:noFill/>
        </p:spPr>
        <p:txBody>
          <a:bodyPr wrap="square" rtlCol="0">
            <a:spAutoFit/>
          </a:bodyPr>
          <a:lstStyle/>
          <a:p>
            <a:r>
              <a:rPr lang="en-US" sz="4400" dirty="0">
                <a:latin typeface="Catamaran" panose="020B0604020202020204"/>
              </a:rPr>
              <a:t>A better way to do this, so it’s clear what each data corresponds to.</a:t>
            </a:r>
          </a:p>
        </p:txBody>
      </p:sp>
    </p:spTree>
    <p:extLst>
      <p:ext uri="{BB962C8B-B14F-4D97-AF65-F5344CB8AC3E}">
        <p14:creationId xmlns:p14="http://schemas.microsoft.com/office/powerpoint/2010/main" val="179458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Initializing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6" name="Picture 5" descr="A screen shot of a computer program&#10;&#10;Description automatically generated">
            <a:extLst>
              <a:ext uri="{FF2B5EF4-FFF2-40B4-BE49-F238E27FC236}">
                <a16:creationId xmlns:a16="http://schemas.microsoft.com/office/drawing/2014/main" id="{4C61D1CB-317B-FF3D-5044-B0AF792D1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6" y="1654046"/>
            <a:ext cx="5440699" cy="4410852"/>
          </a:xfrm>
          <a:prstGeom prst="rect">
            <a:avLst/>
          </a:prstGeom>
        </p:spPr>
      </p:pic>
      <p:pic>
        <p:nvPicPr>
          <p:cNvPr id="2050" name="Picture 2" descr="Charizard | Pokédex">
            <a:extLst>
              <a:ext uri="{FF2B5EF4-FFF2-40B4-BE49-F238E27FC236}">
                <a16:creationId xmlns:a16="http://schemas.microsoft.com/office/drawing/2014/main" id="{E3F14EF1-CD2A-74DE-58D6-C44FA4AF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851" y="2333625"/>
            <a:ext cx="4524375" cy="4524375"/>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30DA81F4-987E-039B-D136-27D05FBFD3BD}"/>
              </a:ext>
            </a:extLst>
          </p:cNvPr>
          <p:cNvSpPr/>
          <p:nvPr/>
        </p:nvSpPr>
        <p:spPr>
          <a:xfrm>
            <a:off x="6537045" y="1482800"/>
            <a:ext cx="4380818" cy="1336775"/>
          </a:xfrm>
          <a:prstGeom prst="cloudCallout">
            <a:avLst>
              <a:gd name="adj1" fmla="val 19954"/>
              <a:gd name="adj2" fmla="val 6843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tamaran" panose="020B0604020202020204"/>
              </a:rPr>
              <a:t>Just do it in one go, the best way, duh</a:t>
            </a:r>
          </a:p>
        </p:txBody>
      </p:sp>
    </p:spTree>
    <p:extLst>
      <p:ext uri="{BB962C8B-B14F-4D97-AF65-F5344CB8AC3E}">
        <p14:creationId xmlns:p14="http://schemas.microsoft.com/office/powerpoint/2010/main" val="355788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EEE99-1240-FD6F-357E-FB9069D92037}"/>
              </a:ext>
            </a:extLst>
          </p:cNvPr>
          <p:cNvSpPr>
            <a:spLocks noGrp="1"/>
          </p:cNvSpPr>
          <p:nvPr>
            <p:ph type="title"/>
          </p:nvPr>
        </p:nvSpPr>
        <p:spPr/>
        <p:txBody>
          <a:bodyPr/>
          <a:lstStyle/>
          <a:p>
            <a:r>
              <a:rPr lang="en-US" dirty="0"/>
              <a:t>Accessing a struct</a:t>
            </a:r>
          </a:p>
        </p:txBody>
      </p:sp>
      <p:sp>
        <p:nvSpPr>
          <p:cNvPr id="7" name="Content Placeholder 6">
            <a:extLst>
              <a:ext uri="{FF2B5EF4-FFF2-40B4-BE49-F238E27FC236}">
                <a16:creationId xmlns:a16="http://schemas.microsoft.com/office/drawing/2014/main" id="{E6DA606A-6C81-C52E-C519-62A52BE69EA5}"/>
              </a:ext>
            </a:extLst>
          </p:cNvPr>
          <p:cNvSpPr>
            <a:spLocks noGrp="1"/>
          </p:cNvSpPr>
          <p:nvPr>
            <p:ph sz="quarter" idx="10"/>
          </p:nvPr>
        </p:nvSpPr>
        <p:spPr/>
        <p:txBody>
          <a:bodyPr/>
          <a:lstStyle/>
          <a:p>
            <a:r>
              <a:rPr lang="en-US" dirty="0"/>
              <a:t>Structs</a:t>
            </a:r>
          </a:p>
        </p:txBody>
      </p:sp>
      <p:pic>
        <p:nvPicPr>
          <p:cNvPr id="3" name="Picture 2" descr="A computer screen with text on it&#10;&#10;Description automatically generated">
            <a:extLst>
              <a:ext uri="{FF2B5EF4-FFF2-40B4-BE49-F238E27FC236}">
                <a16:creationId xmlns:a16="http://schemas.microsoft.com/office/drawing/2014/main" id="{537A0254-CD1E-499E-91EA-4E6843F75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565" y="1643019"/>
            <a:ext cx="9210869" cy="4495781"/>
          </a:xfrm>
          <a:prstGeom prst="rect">
            <a:avLst/>
          </a:prstGeom>
        </p:spPr>
      </p:pic>
      <p:sp>
        <p:nvSpPr>
          <p:cNvPr id="4" name="Arrow: Down 3">
            <a:extLst>
              <a:ext uri="{FF2B5EF4-FFF2-40B4-BE49-F238E27FC236}">
                <a16:creationId xmlns:a16="http://schemas.microsoft.com/office/drawing/2014/main" id="{BA24AF6B-B0EC-2AAD-D585-2D1CE59696AF}"/>
              </a:ext>
            </a:extLst>
          </p:cNvPr>
          <p:cNvSpPr/>
          <p:nvPr/>
        </p:nvSpPr>
        <p:spPr>
          <a:xfrm>
            <a:off x="8340436" y="4378036"/>
            <a:ext cx="595746" cy="766619"/>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F6ACFAE-63BC-30A4-7584-C593140AAC6F}"/>
              </a:ext>
            </a:extLst>
          </p:cNvPr>
          <p:cNvSpPr/>
          <p:nvPr/>
        </p:nvSpPr>
        <p:spPr>
          <a:xfrm>
            <a:off x="7044611" y="2785188"/>
            <a:ext cx="3289041" cy="143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tamaran" panose="020B0604020202020204"/>
              </a:rPr>
              <a:t>Structs use .attribute to access different parts of the struct</a:t>
            </a:r>
          </a:p>
        </p:txBody>
      </p:sp>
    </p:spTree>
    <p:extLst>
      <p:ext uri="{BB962C8B-B14F-4D97-AF65-F5344CB8AC3E}">
        <p14:creationId xmlns:p14="http://schemas.microsoft.com/office/powerpoint/2010/main" val="313260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cs50_fall_23_v2</Template>
  <TotalTime>254</TotalTime>
  <Words>864</Words>
  <Application>Microsoft Office PowerPoint</Application>
  <PresentationFormat>Widescreen</PresentationFormat>
  <Paragraphs>166</Paragraphs>
  <Slides>43</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Catamaran</vt:lpstr>
      <vt:lpstr>Cormorant Garamond</vt:lpstr>
      <vt:lpstr>Proxima Nova</vt:lpstr>
      <vt:lpstr>Arial</vt:lpstr>
      <vt:lpstr>Cormorant Garamond Medium</vt:lpstr>
      <vt:lpstr>Roboto Condensed Light</vt:lpstr>
      <vt:lpstr>Verdana</vt:lpstr>
      <vt:lpstr>cs50_fall_23_v2</vt:lpstr>
      <vt:lpstr>Blue Slides</vt:lpstr>
      <vt:lpstr>PowerPoint Presentation</vt:lpstr>
      <vt:lpstr>PowerPoint Presentation</vt:lpstr>
      <vt:lpstr>Today’s plan</vt:lpstr>
      <vt:lpstr>Structs</vt:lpstr>
      <vt:lpstr>Defining a struct</vt:lpstr>
      <vt:lpstr>Initializing a struct</vt:lpstr>
      <vt:lpstr>Initializing a struct</vt:lpstr>
      <vt:lpstr>Initializing a struct</vt:lpstr>
      <vt:lpstr>Accessing a struct</vt:lpstr>
      <vt:lpstr>Assigning to a struct</vt:lpstr>
      <vt:lpstr>Assigning to a struct</vt:lpstr>
      <vt:lpstr>Struct layout investigation</vt:lpstr>
      <vt:lpstr>Struct layout investigation</vt:lpstr>
      <vt:lpstr>Struct layout investigation</vt:lpstr>
      <vt:lpstr>Struct layout investigation</vt:lpstr>
      <vt:lpstr>Sorting Algorithms</vt:lpstr>
      <vt:lpstr>Motivation: why sort?</vt:lpstr>
      <vt:lpstr>Motivation: why sort?</vt:lpstr>
      <vt:lpstr>Binary Search</vt:lpstr>
      <vt:lpstr>Binary Search</vt:lpstr>
      <vt:lpstr>Motivation: sorting</vt:lpstr>
      <vt:lpstr>Bubble Sort</vt:lpstr>
      <vt:lpstr>Bubble Sort</vt:lpstr>
      <vt:lpstr>PowerPoint Presentation</vt:lpstr>
      <vt:lpstr>Selection Sort</vt:lpstr>
      <vt:lpstr>Selection Sort</vt:lpstr>
      <vt:lpstr>PowerPoint Presentation</vt:lpstr>
      <vt:lpstr>PowerPoint Presentation</vt:lpstr>
      <vt:lpstr>Merge Sort</vt:lpstr>
      <vt:lpstr>PowerPoint Presentation</vt:lpstr>
      <vt:lpstr>Recursion</vt:lpstr>
      <vt:lpstr>The classic example</vt:lpstr>
      <vt:lpstr>The classic example</vt:lpstr>
      <vt:lpstr>PowerPoint Presentation</vt:lpstr>
      <vt:lpstr>Key parts of recursive functions</vt:lpstr>
      <vt:lpstr>Depth-First Search</vt:lpstr>
      <vt:lpstr>Quiz!</vt:lpstr>
      <vt:lpstr>Pointers!</vt:lpstr>
      <vt:lpstr>tree_search.c</vt:lpstr>
      <vt:lpstr>Things to think about from tree_search.c</vt:lpstr>
      <vt:lpstr>Things to take from tree_search.c</vt:lpstr>
      <vt:lpstr>PSET</vt:lpstr>
      <vt:lpstr>PSET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115</cp:revision>
  <dcterms:created xsi:type="dcterms:W3CDTF">2023-09-25T02:59:15Z</dcterms:created>
  <dcterms:modified xsi:type="dcterms:W3CDTF">2023-09-26T20:12:36Z</dcterms:modified>
</cp:coreProperties>
</file>